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34"/>
  </p:notesMasterIdLst>
  <p:sldIdLst>
    <p:sldId id="259" r:id="rId2"/>
    <p:sldId id="263" r:id="rId3"/>
    <p:sldId id="274" r:id="rId4"/>
    <p:sldId id="293" r:id="rId5"/>
    <p:sldId id="276" r:id="rId6"/>
    <p:sldId id="275" r:id="rId7"/>
    <p:sldId id="278" r:id="rId8"/>
    <p:sldId id="279" r:id="rId9"/>
    <p:sldId id="280" r:id="rId10"/>
    <p:sldId id="281" r:id="rId11"/>
    <p:sldId id="283" r:id="rId12"/>
    <p:sldId id="284" r:id="rId13"/>
    <p:sldId id="286" r:id="rId14"/>
    <p:sldId id="291" r:id="rId15"/>
    <p:sldId id="287" r:id="rId16"/>
    <p:sldId id="307" r:id="rId17"/>
    <p:sldId id="289" r:id="rId18"/>
    <p:sldId id="292" r:id="rId19"/>
    <p:sldId id="294" r:id="rId20"/>
    <p:sldId id="295" r:id="rId21"/>
    <p:sldId id="296" r:id="rId22"/>
    <p:sldId id="300" r:id="rId23"/>
    <p:sldId id="297" r:id="rId24"/>
    <p:sldId id="299" r:id="rId25"/>
    <p:sldId id="298" r:id="rId26"/>
    <p:sldId id="301" r:id="rId27"/>
    <p:sldId id="302" r:id="rId28"/>
    <p:sldId id="303" r:id="rId29"/>
    <p:sldId id="304" r:id="rId30"/>
    <p:sldId id="305" r:id="rId31"/>
    <p:sldId id="288" r:id="rId32"/>
    <p:sldId id="30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Popescu" initials="MP" lastIdx="1" clrIdx="0">
    <p:extLst>
      <p:ext uri="{19B8F6BF-5375-455C-9EA6-DF929625EA0E}">
        <p15:presenceInfo xmlns:p15="http://schemas.microsoft.com/office/powerpoint/2012/main" userId="562cb7c9e5b24b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7A2"/>
    <a:srgbClr val="EF562D"/>
    <a:srgbClr val="F6D258"/>
    <a:srgbClr val="88B14B"/>
    <a:srgbClr val="5B7248"/>
    <a:srgbClr val="0B4B89"/>
    <a:srgbClr val="3366FF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36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5T04:05:20.563" idx="1">
    <p:pos x="2639" y="207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F4E0-1D03-46D4-A785-C252D32A6CEF}" type="datetimeFigureOut">
              <a:rPr lang="ro-RO" smtClean="0"/>
              <a:t>29.11.2023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D955-7247-4855-ADDC-5D6C698E43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99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8248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418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39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888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908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9204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smtClean="0"/>
              <a:t>Adresând</a:t>
            </a:r>
            <a:r>
              <a:rPr lang="en-US" baseline="0" dirty="0" smtClean="0"/>
              <a:t> </a:t>
            </a:r>
            <a:r>
              <a:rPr lang="ro-RO" baseline="0" dirty="0" smtClean="0"/>
              <a:t>î</a:t>
            </a:r>
            <a:r>
              <a:rPr lang="en-US" baseline="0" dirty="0" err="1" smtClean="0"/>
              <a:t>ntrebarea</a:t>
            </a:r>
            <a:r>
              <a:rPr lang="ro-RO" baseline="0" dirty="0" smtClean="0"/>
              <a:t> </a:t>
            </a:r>
            <a:r>
              <a:rPr lang="en-US" baseline="0" dirty="0" smtClean="0"/>
              <a:t>“C</a:t>
            </a:r>
            <a:r>
              <a:rPr lang="en-US" dirty="0" smtClean="0"/>
              <a:t>e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doriți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copilul</a:t>
            </a:r>
            <a:r>
              <a:rPr lang="en-US" dirty="0" smtClean="0"/>
              <a:t> </a:t>
            </a:r>
            <a:r>
              <a:rPr lang="en-US" dirty="0" err="1" smtClean="0"/>
              <a:t>dumneavoastră</a:t>
            </a:r>
            <a:r>
              <a:rPr lang="en-US" dirty="0" smtClean="0"/>
              <a:t>?”</a:t>
            </a:r>
            <a:r>
              <a:rPr lang="ro-RO" dirty="0" smtClean="0"/>
              <a:t>,</a:t>
            </a:r>
            <a:r>
              <a:rPr lang="ro-RO" baseline="0" dirty="0" smtClean="0"/>
              <a:t> </a:t>
            </a:r>
            <a:r>
              <a:rPr lang="en-US" dirty="0" err="1" smtClean="0"/>
              <a:t>sute</a:t>
            </a:r>
            <a:r>
              <a:rPr lang="en-US" dirty="0" smtClean="0"/>
              <a:t> de </a:t>
            </a:r>
            <a:r>
              <a:rPr lang="en-US" dirty="0" err="1" smtClean="0"/>
              <a:t>părinți</a:t>
            </a:r>
            <a:r>
              <a:rPr lang="en-US" dirty="0" smtClean="0"/>
              <a:t> </a:t>
            </a:r>
            <a:r>
              <a:rPr lang="ro-RO" dirty="0" smtClean="0"/>
              <a:t>ar răspunde</a:t>
            </a:r>
            <a:r>
              <a:rPr lang="en-US" dirty="0" smtClean="0"/>
              <a:t>: „</a:t>
            </a:r>
            <a:r>
              <a:rPr lang="en-US" dirty="0" err="1" smtClean="0"/>
              <a:t>fericire</a:t>
            </a:r>
            <a:r>
              <a:rPr lang="en-US" dirty="0" smtClean="0"/>
              <a:t>”, „</a:t>
            </a:r>
            <a:r>
              <a:rPr lang="en-US" dirty="0" err="1" smtClean="0"/>
              <a:t>satisfacție</a:t>
            </a:r>
            <a:r>
              <a:rPr lang="en-US" dirty="0" smtClean="0"/>
              <a:t>”, „</a:t>
            </a:r>
            <a:r>
              <a:rPr lang="en-US" dirty="0" err="1" smtClean="0"/>
              <a:t>mulțumire</a:t>
            </a:r>
            <a:r>
              <a:rPr lang="en-US" dirty="0" smtClean="0"/>
              <a:t>”, „</a:t>
            </a:r>
            <a:r>
              <a:rPr lang="en-US" dirty="0" err="1" smtClean="0"/>
              <a:t>echilibru</a:t>
            </a:r>
            <a:r>
              <a:rPr lang="en-US" dirty="0" smtClean="0"/>
              <a:t>”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altele</a:t>
            </a:r>
            <a:r>
              <a:rPr lang="en-US" dirty="0" smtClean="0"/>
              <a:t> </a:t>
            </a:r>
            <a:r>
              <a:rPr lang="en-US" dirty="0" err="1" smtClean="0"/>
              <a:t>asemenea</a:t>
            </a:r>
            <a:r>
              <a:rPr lang="en-US" dirty="0" smtClean="0"/>
              <a:t>. </a:t>
            </a:r>
            <a:r>
              <a:rPr lang="ro-RO" dirty="0" smtClean="0"/>
              <a:t>Adresând</a:t>
            </a:r>
            <a:r>
              <a:rPr lang="ro-RO" baseline="0" dirty="0" smtClean="0"/>
              <a:t> întrebarea </a:t>
            </a:r>
            <a:r>
              <a:rPr lang="en-US" baseline="0" dirty="0" smtClean="0"/>
              <a:t>“</a:t>
            </a:r>
            <a:r>
              <a:rPr lang="ro-RO" baseline="0" dirty="0" smtClean="0"/>
              <a:t>C</a:t>
            </a:r>
            <a:r>
              <a:rPr lang="en-US" dirty="0" smtClean="0"/>
              <a:t>e </a:t>
            </a:r>
            <a:r>
              <a:rPr lang="en-US" dirty="0" err="1" smtClean="0"/>
              <a:t>predau</a:t>
            </a:r>
            <a:r>
              <a:rPr lang="en-US" dirty="0" smtClean="0"/>
              <a:t> </a:t>
            </a:r>
            <a:r>
              <a:rPr lang="en-US" dirty="0" err="1" smtClean="0"/>
              <a:t>școlile</a:t>
            </a:r>
            <a:r>
              <a:rPr lang="en-US" dirty="0" smtClean="0"/>
              <a:t>?”, al</a:t>
            </a:r>
            <a:r>
              <a:rPr lang="ro-RO" dirty="0" smtClean="0"/>
              <a:t>ți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ro-RO" baseline="0" dirty="0" smtClean="0"/>
              <a:t> ar răspunde</a:t>
            </a:r>
            <a:r>
              <a:rPr lang="en-US" dirty="0" smtClean="0"/>
              <a:t> : „</a:t>
            </a:r>
            <a:r>
              <a:rPr lang="en-US" dirty="0" err="1" smtClean="0"/>
              <a:t>cunoștințe</a:t>
            </a:r>
            <a:r>
              <a:rPr lang="en-US" dirty="0" smtClean="0"/>
              <a:t>”, „</a:t>
            </a:r>
            <a:r>
              <a:rPr lang="en-US" dirty="0" err="1" smtClean="0"/>
              <a:t>abilități</a:t>
            </a:r>
            <a:r>
              <a:rPr lang="en-US" dirty="0" smtClean="0"/>
              <a:t>”, „</a:t>
            </a:r>
            <a:r>
              <a:rPr lang="en-US" dirty="0" err="1" smtClean="0"/>
              <a:t>metode</a:t>
            </a:r>
            <a:r>
              <a:rPr lang="en-US" dirty="0" smtClean="0"/>
              <a:t>”, „</a:t>
            </a:r>
            <a:r>
              <a:rPr lang="en-US" dirty="0" err="1" smtClean="0"/>
              <a:t>tehnici</a:t>
            </a:r>
            <a:r>
              <a:rPr lang="en-US" dirty="0" smtClean="0"/>
              <a:t>”, „</a:t>
            </a:r>
            <a:r>
              <a:rPr lang="en-US" dirty="0" err="1" smtClean="0"/>
              <a:t>demersuri</a:t>
            </a:r>
            <a:r>
              <a:rPr lang="en-US" dirty="0" smtClean="0"/>
              <a:t> de </a:t>
            </a:r>
            <a:r>
              <a:rPr lang="en-US" dirty="0" err="1" smtClean="0"/>
              <a:t>gândire</a:t>
            </a:r>
            <a:r>
              <a:rPr lang="en-US" dirty="0" smtClean="0"/>
              <a:t>” etc.. </a:t>
            </a:r>
            <a:r>
              <a:rPr lang="en-US" dirty="0" err="1" smtClean="0"/>
              <a:t>Obser</a:t>
            </a:r>
            <a:r>
              <a:rPr lang="ro-RO" dirty="0" smtClean="0"/>
              <a:t>văm,</a:t>
            </a:r>
            <a:r>
              <a:rPr lang="ro-RO" baseline="0" dirty="0" smtClean="0"/>
              <a:t> fără prea mare efort,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nu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</a:t>
            </a:r>
            <a:r>
              <a:rPr lang="en-US" dirty="0" err="1" smtClean="0"/>
              <a:t>nicio</a:t>
            </a:r>
            <a:r>
              <a:rPr lang="en-US" dirty="0" smtClean="0"/>
              <a:t> </a:t>
            </a:r>
            <a:r>
              <a:rPr lang="en-US" dirty="0" err="1" smtClean="0"/>
              <a:t>suprapunere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. </a:t>
            </a:r>
            <a:r>
              <a:rPr lang="en-US" dirty="0" err="1" smtClean="0"/>
              <a:t>Școlarizarea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mare parte, de </a:t>
            </a:r>
            <a:r>
              <a:rPr lang="en-US" dirty="0" err="1" smtClean="0"/>
              <a:t>mai</a:t>
            </a:r>
            <a:r>
              <a:rPr lang="en-US" dirty="0" smtClean="0"/>
              <a:t> bine de un </a:t>
            </a:r>
            <a:r>
              <a:rPr lang="en-US" dirty="0" err="1" smtClean="0"/>
              <a:t>secol</a:t>
            </a:r>
            <a:r>
              <a:rPr lang="en-US" dirty="0" smtClean="0"/>
              <a:t>, o </a:t>
            </a:r>
            <a:r>
              <a:rPr lang="en-US" dirty="0" err="1" smtClean="0"/>
              <a:t>simplă</a:t>
            </a:r>
            <a:r>
              <a:rPr lang="en-US" dirty="0" smtClean="0"/>
              <a:t> </a:t>
            </a:r>
            <a:r>
              <a:rPr lang="en-US" dirty="0" err="1" smtClean="0"/>
              <a:t>punte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adulților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smtClean="0"/>
              <a:t>Dar </a:t>
            </a:r>
            <a:r>
              <a:rPr lang="en-US" dirty="0" err="1" smtClean="0"/>
              <a:t>imaginați-vă</a:t>
            </a:r>
            <a:r>
              <a:rPr lang="ro-RO" baseline="0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școlile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putea</a:t>
            </a:r>
            <a:r>
              <a:rPr lang="en-US" dirty="0" smtClean="0"/>
              <a:t>, </a:t>
            </a:r>
            <a:r>
              <a:rPr lang="en-US" dirty="0" err="1" smtClean="0"/>
              <a:t>fără</a:t>
            </a:r>
            <a:r>
              <a:rPr lang="en-US" dirty="0" smtClean="0"/>
              <a:t> a face </a:t>
            </a:r>
            <a:r>
              <a:rPr lang="en-US" dirty="0" err="1" smtClean="0"/>
              <a:t>compromisuri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</a:t>
            </a:r>
            <a:r>
              <a:rPr lang="en-US" dirty="0" err="1" smtClean="0"/>
              <a:t>neglijării</a:t>
            </a:r>
            <a:r>
              <a:rPr lang="en-US" dirty="0" smtClean="0"/>
              <a:t> </a:t>
            </a:r>
            <a:r>
              <a:rPr lang="en-US" dirty="0" err="1" smtClean="0"/>
              <a:t>pregătirii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r>
              <a:rPr lang="en-US" dirty="0" smtClean="0"/>
              <a:t>,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formeze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abilități</a:t>
            </a:r>
            <a:r>
              <a:rPr lang="en-US" dirty="0" smtClean="0"/>
              <a:t> care </a:t>
            </a:r>
            <a:r>
              <a:rPr lang="en-US" dirty="0" err="1" smtClean="0"/>
              <a:t>țin</a:t>
            </a:r>
            <a:r>
              <a:rPr lang="en-US" dirty="0" smtClean="0"/>
              <a:t> de </a:t>
            </a:r>
            <a:r>
              <a:rPr lang="en-US" dirty="0" err="1" smtClean="0"/>
              <a:t>bunăstare</a:t>
            </a:r>
            <a:r>
              <a:rPr lang="en-US" dirty="0" smtClean="0"/>
              <a:t>, </a:t>
            </a:r>
            <a:r>
              <a:rPr lang="en-US" dirty="0" err="1" smtClean="0"/>
              <a:t>echilibru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satisfacție</a:t>
            </a:r>
            <a:r>
              <a:rPr lang="en-US" dirty="0" smtClean="0"/>
              <a:t> </a:t>
            </a:r>
            <a:r>
              <a:rPr lang="en-US" dirty="0" err="1" smtClean="0"/>
              <a:t>personală</a:t>
            </a:r>
            <a:r>
              <a:rPr lang="en-US" dirty="0" smtClean="0"/>
              <a:t>.</a:t>
            </a: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7257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 smtClean="0"/>
              <a:t>- Stiluri</a:t>
            </a:r>
            <a:r>
              <a:rPr lang="ro-RO" b="1" baseline="0" dirty="0" smtClean="0"/>
              <a:t> de predare</a:t>
            </a:r>
            <a:endParaRPr lang="ro-RO" b="1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4560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b="1" dirty="0" smtClean="0"/>
              <a:t>- vocație</a:t>
            </a:r>
            <a:endParaRPr lang="ro-RO" b="1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373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5389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316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Căutarea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aspirația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ființelor</a:t>
            </a:r>
            <a:r>
              <a:rPr lang="en-US" dirty="0" smtClean="0"/>
              <a:t> vii. </a:t>
            </a:r>
            <a:r>
              <a:rPr lang="en-US" dirty="0" err="1" smtClean="0"/>
              <a:t>Evoluția</a:t>
            </a:r>
            <a:r>
              <a:rPr lang="en-US" dirty="0" smtClean="0"/>
              <a:t> </a:t>
            </a:r>
            <a:r>
              <a:rPr lang="ro-RO" dirty="0" smtClean="0"/>
              <a:t>conceptului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urmărită</a:t>
            </a:r>
            <a:r>
              <a:rPr lang="en-US" dirty="0" smtClean="0"/>
              <a:t>, de-a </a:t>
            </a:r>
            <a:r>
              <a:rPr lang="en-US" dirty="0" err="1" smtClean="0"/>
              <a:t>lungul</a:t>
            </a:r>
            <a:r>
              <a:rPr lang="en-US" dirty="0" smtClean="0"/>
              <a:t> a mii de </a:t>
            </a:r>
            <a:r>
              <a:rPr lang="en-US" dirty="0" err="1" smtClean="0"/>
              <a:t>ani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cercetărilor</a:t>
            </a:r>
            <a:r>
              <a:rPr lang="en-US" dirty="0" smtClean="0"/>
              <a:t> </a:t>
            </a:r>
            <a:r>
              <a:rPr lang="en-US" dirty="0" err="1" smtClean="0"/>
              <a:t>marilor</a:t>
            </a:r>
            <a:r>
              <a:rPr lang="en-US" dirty="0" smtClean="0"/>
              <a:t> </a:t>
            </a:r>
            <a:r>
              <a:rPr lang="en-US" dirty="0" err="1" smtClean="0"/>
              <a:t>filozofi</a:t>
            </a:r>
            <a:r>
              <a:rPr lang="en-US" dirty="0" smtClean="0"/>
              <a:t> din </a:t>
            </a:r>
            <a:r>
              <a:rPr lang="en-US" dirty="0" err="1" smtClean="0"/>
              <a:t>diferitele</a:t>
            </a:r>
            <a:r>
              <a:rPr lang="en-US" dirty="0" smtClean="0"/>
              <a:t> </a:t>
            </a:r>
            <a:r>
              <a:rPr lang="en-US" dirty="0" err="1" smtClean="0"/>
              <a:t>părți</a:t>
            </a:r>
            <a:r>
              <a:rPr lang="en-US" dirty="0" smtClean="0"/>
              <a:t> ale </a:t>
            </a:r>
            <a:r>
              <a:rPr lang="en-US" dirty="0" err="1" smtClean="0"/>
              <a:t>lumii</a:t>
            </a:r>
            <a:r>
              <a:rPr lang="en-US" dirty="0" smtClean="0"/>
              <a:t>, de la </a:t>
            </a:r>
            <a:r>
              <a:rPr lang="en-US" dirty="0" err="1" smtClean="0"/>
              <a:t>Aristotel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Socrate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Grecia</a:t>
            </a:r>
            <a:r>
              <a:rPr lang="en-US" dirty="0" smtClean="0"/>
              <a:t> </a:t>
            </a:r>
            <a:r>
              <a:rPr lang="en-US" dirty="0" err="1" smtClean="0"/>
              <a:t>Antică</a:t>
            </a:r>
            <a:r>
              <a:rPr lang="en-US" dirty="0" smtClean="0"/>
              <a:t>, Confucius </a:t>
            </a:r>
            <a:r>
              <a:rPr lang="en-US" dirty="0" err="1" smtClean="0"/>
              <a:t>în</a:t>
            </a:r>
            <a:r>
              <a:rPr lang="en-US" dirty="0" smtClean="0"/>
              <a:t> China </a:t>
            </a:r>
            <a:r>
              <a:rPr lang="en-US" dirty="0" err="1" smtClean="0"/>
              <a:t>și</a:t>
            </a:r>
            <a:r>
              <a:rPr lang="en-US" dirty="0" smtClean="0"/>
              <a:t> Buddha </a:t>
            </a:r>
            <a:r>
              <a:rPr lang="en-US" dirty="0" err="1" smtClean="0"/>
              <a:t>în</a:t>
            </a:r>
            <a:r>
              <a:rPr lang="en-US" dirty="0" smtClean="0"/>
              <a:t> India. </a:t>
            </a:r>
            <a:r>
              <a:rPr lang="en-US" dirty="0" err="1" smtClean="0"/>
              <a:t>Fascinația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fericire</a:t>
            </a:r>
            <a:r>
              <a:rPr lang="en-US" dirty="0" smtClean="0"/>
              <a:t> ca parte a </a:t>
            </a:r>
            <a:r>
              <a:rPr lang="en-US" dirty="0" err="1" smtClean="0"/>
              <a:t>cercetării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 a </a:t>
            </a:r>
            <a:r>
              <a:rPr lang="en-US" dirty="0" err="1" smtClean="0"/>
              <a:t>rezistat</a:t>
            </a:r>
            <a:r>
              <a:rPr lang="en-US" dirty="0" smtClean="0"/>
              <a:t> </a:t>
            </a:r>
            <a:r>
              <a:rPr lang="en-US" dirty="0" err="1" smtClean="0"/>
              <a:t>până</a:t>
            </a:r>
            <a:r>
              <a:rPr lang="en-US" dirty="0" smtClean="0"/>
              <a:t> </a:t>
            </a:r>
            <a:r>
              <a:rPr lang="en-US" dirty="0" err="1" smtClean="0"/>
              <a:t>astăzi</a:t>
            </a:r>
            <a:r>
              <a:rPr lang="en-US" dirty="0" smtClean="0"/>
              <a:t>, </a:t>
            </a:r>
            <a:r>
              <a:rPr lang="en-US" dirty="0" err="1" smtClean="0"/>
              <a:t>manifestată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adesea</a:t>
            </a:r>
            <a:r>
              <a:rPr lang="en-US" dirty="0" smtClean="0"/>
              <a:t> </a:t>
            </a:r>
            <a:r>
              <a:rPr lang="en-US" dirty="0" err="1" smtClean="0"/>
              <a:t>denumit</a:t>
            </a:r>
            <a:r>
              <a:rPr lang="en-US" dirty="0" smtClean="0"/>
              <a:t> „</a:t>
            </a:r>
            <a:r>
              <a:rPr lang="en-US" dirty="0" err="1" smtClean="0"/>
              <a:t>știința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”, care </a:t>
            </a:r>
            <a:r>
              <a:rPr lang="en-US" dirty="0" err="1" smtClean="0"/>
              <a:t>derivă</a:t>
            </a:r>
            <a:r>
              <a:rPr lang="en-US" dirty="0" smtClean="0"/>
              <a:t> din </a:t>
            </a:r>
            <a:r>
              <a:rPr lang="en-US" dirty="0" err="1" smtClean="0"/>
              <a:t>mișcarea</a:t>
            </a:r>
            <a:r>
              <a:rPr lang="en-US" dirty="0" smtClean="0"/>
              <a:t> </a:t>
            </a:r>
            <a:r>
              <a:rPr lang="en-US" dirty="0" err="1" smtClean="0"/>
              <a:t>numită</a:t>
            </a:r>
            <a:r>
              <a:rPr lang="en-US" dirty="0" smtClean="0"/>
              <a:t> “</a:t>
            </a:r>
            <a:r>
              <a:rPr lang="en-US" dirty="0" err="1" smtClean="0"/>
              <a:t>psihologie</a:t>
            </a:r>
            <a:r>
              <a:rPr lang="en-US" dirty="0" smtClean="0"/>
              <a:t> </a:t>
            </a:r>
            <a:r>
              <a:rPr lang="en-US" dirty="0" err="1" smtClean="0"/>
              <a:t>pozitivă</a:t>
            </a:r>
            <a:r>
              <a:rPr lang="en-US" dirty="0" smtClean="0"/>
              <a:t>”, </a:t>
            </a:r>
            <a:r>
              <a:rPr lang="en-US" dirty="0" err="1" smtClean="0"/>
              <a:t>fondată</a:t>
            </a:r>
            <a:r>
              <a:rPr lang="en-US" dirty="0" smtClean="0"/>
              <a:t> de Martin Seligman la </a:t>
            </a:r>
            <a:r>
              <a:rPr lang="en-US" dirty="0" err="1" smtClean="0"/>
              <a:t>sfârșitul</a:t>
            </a:r>
            <a:r>
              <a:rPr lang="en-US" dirty="0" smtClean="0"/>
              <a:t> </a:t>
            </a:r>
            <a:r>
              <a:rPr lang="en-US" dirty="0" err="1" smtClean="0"/>
              <a:t>anilor</a:t>
            </a:r>
            <a:r>
              <a:rPr lang="en-US" dirty="0" smtClean="0"/>
              <a:t> 1990. </a:t>
            </a:r>
            <a:endParaRPr lang="ro-R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Psihologia</a:t>
            </a:r>
            <a:r>
              <a:rPr lang="en-US" dirty="0" smtClean="0"/>
              <a:t> </a:t>
            </a:r>
            <a:r>
              <a:rPr lang="en-US" dirty="0" err="1" smtClean="0"/>
              <a:t>pozitivă</a:t>
            </a:r>
            <a:r>
              <a:rPr lang="ro-RO" dirty="0" smtClean="0"/>
              <a:t>, numită și știința </a:t>
            </a:r>
            <a:r>
              <a:rPr lang="en-US" dirty="0" smtClean="0"/>
              <a:t>“</a:t>
            </a:r>
            <a:r>
              <a:rPr lang="ro-RO" dirty="0" smtClean="0"/>
              <a:t>fericirii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studiu</a:t>
            </a:r>
            <a:r>
              <a:rPr lang="en-US" dirty="0" smtClean="0"/>
              <a:t> </a:t>
            </a:r>
            <a:r>
              <a:rPr lang="en-US" dirty="0" err="1" smtClean="0"/>
              <a:t>științific</a:t>
            </a:r>
            <a:r>
              <a:rPr lang="en-US" dirty="0" smtClean="0"/>
              <a:t> al </a:t>
            </a:r>
            <a:r>
              <a:rPr lang="en-US" dirty="0" err="1" smtClean="0"/>
              <a:t>înfloririi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,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răspundă</a:t>
            </a:r>
            <a:r>
              <a:rPr lang="en-US" dirty="0" smtClean="0"/>
              <a:t> la </a:t>
            </a:r>
            <a:r>
              <a:rPr lang="en-US" dirty="0" err="1" smtClean="0"/>
              <a:t>întrebarea</a:t>
            </a:r>
            <a:r>
              <a:rPr lang="en-US" dirty="0" smtClean="0"/>
              <a:t> “Ce </a:t>
            </a:r>
            <a:r>
              <a:rPr lang="en-US" dirty="0" err="1" smtClean="0"/>
              <a:t>anume</a:t>
            </a:r>
            <a:r>
              <a:rPr lang="en-US" dirty="0" smtClean="0"/>
              <a:t> face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viața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merite</a:t>
            </a:r>
            <a:r>
              <a:rPr lang="en-US" dirty="0" smtClean="0"/>
              <a:t> </a:t>
            </a:r>
            <a:r>
              <a:rPr lang="en-US" dirty="0" err="1" smtClean="0"/>
              <a:t>trăită</a:t>
            </a:r>
            <a:r>
              <a:rPr lang="en-US" dirty="0" smtClean="0"/>
              <a:t>?” </a:t>
            </a:r>
            <a:r>
              <a:rPr lang="en-US" dirty="0" err="1" smtClean="0"/>
              <a:t>și</a:t>
            </a:r>
            <a:r>
              <a:rPr lang="en-US" dirty="0" smtClean="0"/>
              <a:t> care ne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devenim</a:t>
            </a:r>
            <a:r>
              <a:rPr lang="en-US" dirty="0" smtClean="0"/>
              <a:t> </a:t>
            </a:r>
            <a:r>
              <a:rPr lang="en-US" dirty="0" err="1" smtClean="0"/>
              <a:t>puternici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rezistenți</a:t>
            </a:r>
            <a:r>
              <a:rPr lang="en-US" dirty="0" smtClean="0"/>
              <a:t>.</a:t>
            </a:r>
            <a:r>
              <a:rPr lang="ro-RO" baseline="0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ne </a:t>
            </a:r>
            <a:r>
              <a:rPr lang="en-US" dirty="0" err="1" smtClean="0"/>
              <a:t>raportăm</a:t>
            </a:r>
            <a:r>
              <a:rPr lang="en-US" dirty="0" smtClean="0"/>
              <a:t> la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, </a:t>
            </a:r>
            <a:r>
              <a:rPr lang="en-US" dirty="0" err="1" smtClean="0"/>
              <a:t>aceasta</a:t>
            </a:r>
            <a:r>
              <a:rPr lang="en-US" dirty="0" smtClean="0"/>
              <a:t> se divide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: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bunăstare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. </a:t>
            </a:r>
            <a:r>
              <a:rPr lang="en-US" dirty="0" err="1" smtClean="0"/>
              <a:t>Prea</a:t>
            </a:r>
            <a:r>
              <a:rPr lang="en-US" dirty="0" smtClean="0"/>
              <a:t>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, </a:t>
            </a:r>
            <a:r>
              <a:rPr lang="en-US" dirty="0" err="1" smtClean="0"/>
              <a:t>psihologia</a:t>
            </a:r>
            <a:r>
              <a:rPr lang="en-US" dirty="0" smtClean="0"/>
              <a:t> </a:t>
            </a:r>
            <a:r>
              <a:rPr lang="en-US" dirty="0" err="1" smtClean="0"/>
              <a:t>tradițională</a:t>
            </a:r>
            <a:r>
              <a:rPr lang="en-US" dirty="0" smtClean="0"/>
              <a:t> a </a:t>
            </a:r>
            <a:r>
              <a:rPr lang="en-US" dirty="0" err="1" smtClean="0"/>
              <a:t>studiat</a:t>
            </a:r>
            <a:r>
              <a:rPr lang="en-US" dirty="0" smtClean="0"/>
              <a:t> zona de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, </a:t>
            </a:r>
            <a:r>
              <a:rPr lang="en-US" dirty="0" err="1" smtClean="0"/>
              <a:t>punând</a:t>
            </a:r>
            <a:r>
              <a:rPr lang="en-US" dirty="0" smtClean="0"/>
              <a:t> accent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oameni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 </a:t>
            </a:r>
            <a:r>
              <a:rPr lang="en-US" dirty="0" err="1" smtClean="0"/>
              <a:t>ce</a:t>
            </a:r>
            <a:r>
              <a:rPr lang="en-US" dirty="0" smtClean="0"/>
              <a:t>. Dar </a:t>
            </a:r>
            <a:r>
              <a:rPr lang="en-US" dirty="0" err="1" smtClean="0"/>
              <a:t>în</a:t>
            </a:r>
            <a:r>
              <a:rPr lang="en-US" dirty="0" smtClean="0"/>
              <a:t> 1990, </a:t>
            </a:r>
            <a:r>
              <a:rPr lang="en-US" dirty="0" err="1" smtClean="0"/>
              <a:t>profesorul</a:t>
            </a:r>
            <a:r>
              <a:rPr lang="en-US" dirty="0" smtClean="0"/>
              <a:t> Martin Seligman a </a:t>
            </a:r>
            <a:r>
              <a:rPr lang="en-US" dirty="0" err="1" smtClean="0"/>
              <a:t>schimbat</a:t>
            </a:r>
            <a:r>
              <a:rPr lang="en-US" dirty="0" smtClean="0"/>
              <a:t>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paradigmă</a:t>
            </a:r>
            <a:r>
              <a:rPr lang="en-US" dirty="0" smtClean="0"/>
              <a:t>, </a:t>
            </a:r>
            <a:r>
              <a:rPr lang="en-US" dirty="0" err="1" smtClean="0"/>
              <a:t>când</a:t>
            </a:r>
            <a:r>
              <a:rPr lang="en-US" dirty="0" smtClean="0"/>
              <a:t> a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studieze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au </a:t>
            </a:r>
            <a:r>
              <a:rPr lang="en-US" dirty="0" err="1" smtClean="0"/>
              <a:t>oamenii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cum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îmbunătățească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, </a:t>
            </a:r>
            <a:r>
              <a:rPr lang="en-US" dirty="0" err="1" smtClean="0"/>
              <a:t>explorând</a:t>
            </a:r>
            <a:r>
              <a:rPr lang="en-US" dirty="0" smtClean="0"/>
              <a:t> zona de </a:t>
            </a:r>
            <a:r>
              <a:rPr lang="en-US" dirty="0" err="1" smtClean="0"/>
              <a:t>bunăstare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. </a:t>
            </a:r>
            <a:r>
              <a:rPr lang="en-US" dirty="0" err="1" smtClean="0"/>
              <a:t>Acesta</a:t>
            </a:r>
            <a:r>
              <a:rPr lang="en-US" dirty="0" smtClean="0"/>
              <a:t> a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făcând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 care ne permit </a:t>
            </a:r>
            <a:r>
              <a:rPr lang="en-US" dirty="0" err="1" smtClean="0"/>
              <a:t>să</a:t>
            </a:r>
            <a:r>
              <a:rPr lang="en-US" dirty="0" smtClean="0"/>
              <a:t> “</a:t>
            </a:r>
            <a:r>
              <a:rPr lang="en-US" dirty="0" err="1" smtClean="0"/>
              <a:t>înflorim</a:t>
            </a:r>
            <a:r>
              <a:rPr lang="en-US" dirty="0" smtClean="0"/>
              <a:t>”,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trăi</a:t>
            </a:r>
            <a:r>
              <a:rPr lang="en-US" dirty="0" smtClean="0"/>
              <a:t> </a:t>
            </a:r>
            <a:r>
              <a:rPr lang="en-US" dirty="0" err="1" smtClean="0"/>
              <a:t>vieți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încărcate</a:t>
            </a:r>
            <a:r>
              <a:rPr lang="en-US" dirty="0" smtClean="0"/>
              <a:t> de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fericite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, de </a:t>
            </a:r>
            <a:r>
              <a:rPr lang="en-US" dirty="0" err="1" smtClean="0"/>
              <a:t>asemenea</a:t>
            </a:r>
            <a:r>
              <a:rPr lang="en-US" dirty="0" smtClean="0"/>
              <a:t>,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ușor</a:t>
            </a:r>
            <a:r>
              <a:rPr lang="en-US" dirty="0" smtClean="0"/>
              <a:t> </a:t>
            </a:r>
            <a:r>
              <a:rPr lang="en-US" dirty="0" err="1" smtClean="0"/>
              <a:t>adversităților</a:t>
            </a:r>
            <a:r>
              <a:rPr lang="en-US" dirty="0" smtClean="0"/>
              <a:t>. </a:t>
            </a:r>
            <a:r>
              <a:rPr lang="en-US" dirty="0" err="1" smtClean="0"/>
              <a:t>Urmărește</a:t>
            </a:r>
            <a:r>
              <a:rPr lang="en-US" dirty="0" smtClean="0"/>
              <a:t> </a:t>
            </a:r>
            <a:r>
              <a:rPr lang="en-US" dirty="0" err="1" smtClean="0"/>
              <a:t>creșterea</a:t>
            </a:r>
            <a:r>
              <a:rPr lang="en-US" dirty="0" smtClean="0"/>
              <a:t> </a:t>
            </a:r>
            <a:r>
              <a:rPr lang="en-US" dirty="0" err="1" smtClean="0"/>
              <a:t>nivelului</a:t>
            </a:r>
            <a:r>
              <a:rPr lang="en-US" dirty="0" smtClean="0"/>
              <a:t> </a:t>
            </a:r>
            <a:r>
              <a:rPr lang="en-US" dirty="0" err="1" smtClean="0"/>
              <a:t>stării</a:t>
            </a:r>
            <a:r>
              <a:rPr lang="en-US" dirty="0" smtClean="0"/>
              <a:t> de bine, care nu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confundată</a:t>
            </a:r>
            <a:r>
              <a:rPr lang="en-US" dirty="0" smtClean="0"/>
              <a:t> cu </a:t>
            </a:r>
            <a:r>
              <a:rPr lang="en-US" dirty="0" err="1" smtClean="0"/>
              <a:t>fericirea</a:t>
            </a: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6411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855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486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3585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1101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6764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5303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8563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 fii mindful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înseamnă să fii conștient de ceea ce simți și de experiențele prin care treci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01360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Calibri"/>
              </a:rPr>
              <a:t>●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Avantajele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metodelor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prezentate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legate,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lângă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distractiv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ușurința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desfășurării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întrucât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necesită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timp.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Aplicând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regularitate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astfel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exerciții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timpul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cadrul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activități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siguranță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jumătate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misiunea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noastră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asigura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bine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îndeplinită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30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0790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Politicile</a:t>
            </a:r>
            <a:r>
              <a:rPr lang="en-US" dirty="0" smtClean="0"/>
              <a:t> </a:t>
            </a:r>
            <a:r>
              <a:rPr lang="en-US" dirty="0" err="1" smtClean="0"/>
              <a:t>educaționale</a:t>
            </a:r>
            <a:r>
              <a:rPr lang="en-US" dirty="0" smtClean="0"/>
              <a:t> au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înțeleagă</a:t>
            </a:r>
            <a:r>
              <a:rPr lang="en-US" dirty="0" smtClean="0"/>
              <a:t> </a:t>
            </a:r>
            <a:r>
              <a:rPr lang="en-US" dirty="0" err="1" smtClean="0"/>
              <a:t>necesitatea</a:t>
            </a:r>
            <a:r>
              <a:rPr lang="en-US" dirty="0" smtClean="0"/>
              <a:t> de a introduce </a:t>
            </a:r>
            <a:r>
              <a:rPr lang="en-US" dirty="0" err="1" smtClean="0"/>
              <a:t>obiective</a:t>
            </a:r>
            <a:r>
              <a:rPr lang="en-US" dirty="0" smtClean="0"/>
              <a:t> care </a:t>
            </a:r>
            <a:r>
              <a:rPr lang="en-US" dirty="0" err="1" smtClean="0"/>
              <a:t>urmăresc</a:t>
            </a:r>
            <a:r>
              <a:rPr lang="en-US" dirty="0" smtClean="0"/>
              <a:t> </a:t>
            </a:r>
            <a:r>
              <a:rPr lang="en-US" dirty="0" err="1" smtClean="0"/>
              <a:t>sporirea</a:t>
            </a:r>
            <a:r>
              <a:rPr lang="en-US" dirty="0" smtClean="0"/>
              <a:t> </a:t>
            </a:r>
            <a:r>
              <a:rPr lang="en-US" dirty="0" err="1" smtClean="0"/>
              <a:t>bunăstării</a:t>
            </a:r>
            <a:r>
              <a:rPr lang="en-US" dirty="0" smtClean="0"/>
              <a:t> </a:t>
            </a:r>
            <a:r>
              <a:rPr lang="en-US" dirty="0" err="1" smtClean="0"/>
              <a:t>emoționale</a:t>
            </a:r>
            <a:r>
              <a:rPr lang="en-US" dirty="0" smtClean="0"/>
              <a:t> a </a:t>
            </a:r>
            <a:r>
              <a:rPr lang="en-US" dirty="0" err="1" smtClean="0"/>
              <a:t>copiilor</a:t>
            </a:r>
            <a:r>
              <a:rPr lang="en-US" dirty="0" smtClean="0"/>
              <a:t>, </a:t>
            </a:r>
            <a:r>
              <a:rPr lang="en-US" dirty="0" err="1" smtClean="0"/>
              <a:t>dincolo</a:t>
            </a:r>
            <a:r>
              <a:rPr lang="en-US" dirty="0" smtClean="0"/>
              <a:t> de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cognitivă</a:t>
            </a:r>
            <a:r>
              <a:rPr lang="en-US" dirty="0" smtClean="0"/>
              <a:t>,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încearcă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orienteze</a:t>
            </a:r>
            <a:r>
              <a:rPr lang="en-US" dirty="0" smtClean="0"/>
              <a:t>, </a:t>
            </a:r>
            <a:r>
              <a:rPr lang="en-US" dirty="0" err="1" smtClean="0"/>
              <a:t>treptat</a:t>
            </a:r>
            <a:r>
              <a:rPr lang="en-US" dirty="0" smtClean="0"/>
              <a:t>, </a:t>
            </a:r>
            <a:r>
              <a:rPr lang="en-US" dirty="0" err="1" smtClean="0"/>
              <a:t>atenția</a:t>
            </a:r>
            <a:r>
              <a:rPr lang="en-US" dirty="0" smtClean="0"/>
              <a:t> </a:t>
            </a:r>
            <a:r>
              <a:rPr lang="en-US" dirty="0" err="1" smtClean="0"/>
              <a:t>actorilor</a:t>
            </a:r>
            <a:r>
              <a:rPr lang="en-US" dirty="0" smtClean="0"/>
              <a:t> </a:t>
            </a:r>
            <a:r>
              <a:rPr lang="en-US" dirty="0" err="1" smtClean="0"/>
              <a:t>educaționali</a:t>
            </a:r>
            <a:r>
              <a:rPr lang="en-US" dirty="0" smtClean="0"/>
              <a:t> </a:t>
            </a:r>
            <a:r>
              <a:rPr lang="en-US" dirty="0" err="1" smtClean="0"/>
              <a:t>implicați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direct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. Tot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oferte</a:t>
            </a:r>
            <a:r>
              <a:rPr lang="en-US" dirty="0" smtClean="0"/>
              <a:t> ale </a:t>
            </a:r>
            <a:r>
              <a:rPr lang="en-US" dirty="0" err="1" smtClean="0"/>
              <a:t>oportunităților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profesională</a:t>
            </a:r>
            <a:r>
              <a:rPr lang="en-US" dirty="0" smtClean="0"/>
              <a:t> a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r>
              <a:rPr lang="en-US" dirty="0" err="1" smtClean="0"/>
              <a:t>includ</a:t>
            </a:r>
            <a:r>
              <a:rPr lang="en-US" dirty="0" smtClean="0"/>
              <a:t> </a:t>
            </a:r>
            <a:r>
              <a:rPr lang="en-US" dirty="0" err="1" smtClean="0"/>
              <a:t>termenii</a:t>
            </a:r>
            <a:r>
              <a:rPr lang="en-US" dirty="0" smtClean="0"/>
              <a:t> well-being, stare de bine, </a:t>
            </a:r>
            <a:r>
              <a:rPr lang="en-US" dirty="0" err="1" smtClean="0"/>
              <a:t>fericire</a:t>
            </a:r>
            <a:r>
              <a:rPr lang="en-US" dirty="0" smtClean="0"/>
              <a:t>, </a:t>
            </a:r>
            <a:r>
              <a:rPr lang="en-US" dirty="0" err="1" smtClean="0"/>
              <a:t>mindfullness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31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300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Starea</a:t>
            </a:r>
            <a:r>
              <a:rPr lang="en-US" dirty="0" smtClean="0"/>
              <a:t> de bine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numită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“</a:t>
            </a: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en-US" dirty="0" err="1" smtClean="0"/>
              <a:t>vieții</a:t>
            </a:r>
            <a:r>
              <a:rPr lang="en-US" dirty="0" smtClean="0"/>
              <a:t>”, un concept </a:t>
            </a:r>
            <a:r>
              <a:rPr lang="en-US" dirty="0" err="1" smtClean="0"/>
              <a:t>asociat</a:t>
            </a:r>
            <a:r>
              <a:rPr lang="en-US" dirty="0" smtClean="0"/>
              <a:t> </a:t>
            </a:r>
            <a:r>
              <a:rPr lang="en-US" dirty="0" err="1" smtClean="0"/>
              <a:t>funcționalității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fizice</a:t>
            </a:r>
            <a:r>
              <a:rPr lang="en-US" dirty="0" smtClean="0"/>
              <a:t>, </a:t>
            </a:r>
            <a:r>
              <a:rPr lang="en-US" dirty="0" err="1" smtClean="0"/>
              <a:t>mintale</a:t>
            </a:r>
            <a:r>
              <a:rPr lang="en-US" dirty="0" smtClean="0"/>
              <a:t>, </a:t>
            </a:r>
            <a:r>
              <a:rPr lang="en-US" dirty="0" err="1" smtClean="0"/>
              <a:t>emoționale</a:t>
            </a:r>
            <a:r>
              <a:rPr lang="en-US" dirty="0" smtClean="0"/>
              <a:t>,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percepției</a:t>
            </a:r>
            <a:r>
              <a:rPr lang="en-US" dirty="0" smtClean="0"/>
              <a:t> de sine etc. Este o stare </a:t>
            </a:r>
            <a:r>
              <a:rPr lang="en-US" dirty="0" err="1" smtClean="0"/>
              <a:t>dinamică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îmbunătățită</a:t>
            </a:r>
            <a:r>
              <a:rPr lang="en-US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oamenii</a:t>
            </a:r>
            <a:r>
              <a:rPr lang="en-US" dirty="0" smtClean="0"/>
              <a:t> </a:t>
            </a:r>
            <a:r>
              <a:rPr lang="en-US" dirty="0" err="1" smtClean="0"/>
              <a:t>își</a:t>
            </a:r>
            <a:r>
              <a:rPr lang="en-US" dirty="0" smtClean="0"/>
              <a:t> pot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scopurile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adoptarea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comportamente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deprinderi</a:t>
            </a:r>
            <a:r>
              <a:rPr lang="en-US" dirty="0" smtClean="0"/>
              <a:t> </a:t>
            </a:r>
            <a:r>
              <a:rPr lang="en-US" dirty="0" err="1" smtClean="0"/>
              <a:t>sănătoase</a:t>
            </a:r>
            <a:r>
              <a:rPr lang="en-US" dirty="0" smtClean="0"/>
              <a:t>. </a:t>
            </a:r>
            <a:endParaRPr lang="ro-RO" dirty="0" smtClean="0"/>
          </a:p>
          <a:p>
            <a:r>
              <a:rPr lang="en-US" dirty="0" err="1" smtClean="0"/>
              <a:t>Starea</a:t>
            </a:r>
            <a:r>
              <a:rPr lang="en-US" dirty="0" smtClean="0"/>
              <a:t> de bine are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dimensiuni</a:t>
            </a:r>
            <a:r>
              <a:rPr lang="en-US" dirty="0" smtClean="0"/>
              <a:t>: </a:t>
            </a:r>
            <a:r>
              <a:rPr lang="en-US" dirty="0" err="1" smtClean="0"/>
              <a:t>obiectivă</a:t>
            </a:r>
            <a:r>
              <a:rPr lang="en-US" dirty="0" smtClean="0"/>
              <a:t> (</a:t>
            </a:r>
            <a:r>
              <a:rPr lang="en-US" dirty="0" err="1" smtClean="0"/>
              <a:t>starea</a:t>
            </a:r>
            <a:r>
              <a:rPr lang="en-US" dirty="0" smtClean="0"/>
              <a:t> social-</a:t>
            </a:r>
            <a:r>
              <a:rPr lang="en-US" dirty="0" err="1" smtClean="0"/>
              <a:t>economică</a:t>
            </a:r>
            <a:r>
              <a:rPr lang="en-US" dirty="0" smtClean="0"/>
              <a:t>, </a:t>
            </a:r>
            <a:r>
              <a:rPr lang="en-US" dirty="0" err="1" smtClean="0"/>
              <a:t>resurse</a:t>
            </a:r>
            <a:r>
              <a:rPr lang="en-US" dirty="0" smtClean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ț</a:t>
            </a:r>
            <a:r>
              <a:rPr lang="en-US" dirty="0" err="1" smtClean="0"/>
              <a:t>ionale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starea</a:t>
            </a:r>
            <a:r>
              <a:rPr lang="en-US" dirty="0" smtClean="0"/>
              <a:t> de </a:t>
            </a:r>
            <a:r>
              <a:rPr lang="en-US" dirty="0" err="1" smtClean="0"/>
              <a:t>sănătate</a:t>
            </a:r>
            <a:r>
              <a:rPr lang="en-US" dirty="0" smtClean="0"/>
              <a:t>)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subiectivă</a:t>
            </a:r>
            <a:r>
              <a:rPr lang="en-US" dirty="0" smtClean="0"/>
              <a:t> (</a:t>
            </a:r>
            <a:r>
              <a:rPr lang="en-US" dirty="0" err="1" smtClean="0"/>
              <a:t>fericirea</a:t>
            </a:r>
            <a:r>
              <a:rPr lang="en-US" dirty="0" smtClean="0"/>
              <a:t>, </a:t>
            </a:r>
            <a:r>
              <a:rPr lang="en-US" dirty="0" err="1" smtClean="0"/>
              <a:t>percep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calită</a:t>
            </a:r>
            <a:r>
              <a:rPr lang="ro-RO" dirty="0" smtClean="0"/>
              <a:t>ț</a:t>
            </a:r>
            <a:r>
              <a:rPr lang="en-US" dirty="0" smtClean="0"/>
              <a:t>ii </a:t>
            </a:r>
            <a:r>
              <a:rPr lang="en-US" dirty="0" err="1" smtClean="0"/>
              <a:t>vieții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satisfac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via</a:t>
            </a:r>
            <a:r>
              <a:rPr lang="ro-RO" dirty="0" smtClean="0"/>
              <a:t>ț</a:t>
            </a:r>
            <a:r>
              <a:rPr lang="en-US" dirty="0" smtClean="0"/>
              <a:t>ă)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6613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32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286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Modelul</a:t>
            </a:r>
            <a:r>
              <a:rPr lang="en-US" dirty="0" smtClean="0"/>
              <a:t> </a:t>
            </a:r>
            <a:r>
              <a:rPr lang="en-US" dirty="0" err="1" smtClean="0"/>
              <a:t>școlii</a:t>
            </a:r>
            <a:r>
              <a:rPr lang="en-US" dirty="0" smtClean="0"/>
              <a:t> “</a:t>
            </a:r>
            <a:r>
              <a:rPr lang="en-US" dirty="0" err="1" smtClean="0"/>
              <a:t>fericite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propus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prima </a:t>
            </a:r>
            <a:r>
              <a:rPr lang="en-US" dirty="0" err="1" smtClean="0"/>
              <a:t>dată</a:t>
            </a:r>
            <a:r>
              <a:rPr lang="en-US" dirty="0" smtClean="0"/>
              <a:t> de UNESCO,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 2014</a:t>
            </a:r>
            <a:r>
              <a:rPr lang="ro-RO" dirty="0" smtClean="0"/>
              <a:t>.</a:t>
            </a:r>
            <a:r>
              <a:rPr lang="ro-RO" baseline="0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avea</a:t>
            </a:r>
            <a:r>
              <a:rPr lang="en-US" dirty="0" smtClean="0"/>
              <a:t> o </a:t>
            </a:r>
            <a:r>
              <a:rPr lang="en-US" dirty="0" err="1" smtClean="0"/>
              <a:t>școală</a:t>
            </a:r>
            <a:r>
              <a:rPr lang="en-US" dirty="0" smtClean="0"/>
              <a:t> “</a:t>
            </a:r>
            <a:r>
              <a:rPr lang="en-US" dirty="0" err="1" smtClean="0"/>
              <a:t>fericită</a:t>
            </a:r>
            <a:r>
              <a:rPr lang="en-US" dirty="0" smtClean="0"/>
              <a:t>”,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necesar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ne </a:t>
            </a:r>
            <a:r>
              <a:rPr lang="en-US" dirty="0" err="1" smtClean="0"/>
              <a:t>concentrăm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valorilor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standardelor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 de </a:t>
            </a:r>
            <a:r>
              <a:rPr lang="en-US" dirty="0" err="1" smtClean="0"/>
              <a:t>comportament</a:t>
            </a:r>
            <a:r>
              <a:rPr lang="en-US" dirty="0" smtClean="0"/>
              <a:t> </a:t>
            </a:r>
            <a:r>
              <a:rPr lang="en-US" dirty="0" err="1" smtClean="0"/>
              <a:t>pozitiv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cursanți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, </a:t>
            </a:r>
            <a:r>
              <a:rPr lang="en-US" dirty="0" err="1" smtClean="0"/>
              <a:t>administratori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en-US" dirty="0" smtClean="0"/>
              <a:t>. </a:t>
            </a:r>
            <a:r>
              <a:rPr lang="en-US" dirty="0" err="1" smtClean="0"/>
              <a:t>Apoi</a:t>
            </a:r>
            <a:r>
              <a:rPr lang="en-US" dirty="0" smtClean="0"/>
              <a:t>, </a:t>
            </a:r>
            <a:r>
              <a:rPr lang="en-US" dirty="0" err="1" smtClean="0"/>
              <a:t>procesele</a:t>
            </a:r>
            <a:r>
              <a:rPr lang="en-US" dirty="0" smtClean="0"/>
              <a:t>, </a:t>
            </a:r>
            <a:r>
              <a:rPr lang="en-US" dirty="0" err="1" smtClean="0"/>
              <a:t>politicile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activitățile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funcționeză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trebui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concepute</a:t>
            </a:r>
            <a:r>
              <a:rPr lang="en-US" dirty="0" smtClean="0"/>
              <a:t> </a:t>
            </a:r>
            <a:r>
              <a:rPr lang="en-US" dirty="0" err="1" smtClean="0"/>
              <a:t>științific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rezonabil</a:t>
            </a:r>
            <a:r>
              <a:rPr lang="en-US" dirty="0" smtClean="0"/>
              <a:t>. Nu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ultimul</a:t>
            </a:r>
            <a:r>
              <a:rPr lang="en-US" dirty="0" smtClean="0"/>
              <a:t> </a:t>
            </a:r>
            <a:r>
              <a:rPr lang="en-US" dirty="0" err="1" smtClean="0"/>
              <a:t>rând</a:t>
            </a:r>
            <a:r>
              <a:rPr lang="en-US" dirty="0" smtClean="0"/>
              <a:t>, </a:t>
            </a:r>
            <a:r>
              <a:rPr lang="en-US" dirty="0" err="1" smtClean="0"/>
              <a:t>locul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se </a:t>
            </a:r>
            <a:r>
              <a:rPr lang="en-US" dirty="0" err="1" smtClean="0"/>
              <a:t>află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, </a:t>
            </a:r>
            <a:r>
              <a:rPr lang="en-US" dirty="0" err="1" smtClean="0"/>
              <a:t>mediul</a:t>
            </a:r>
            <a:r>
              <a:rPr lang="en-US" dirty="0" smtClean="0"/>
              <a:t> </a:t>
            </a:r>
            <a:r>
              <a:rPr lang="en-US" dirty="0" err="1" smtClean="0"/>
              <a:t>fizic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cultural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sigur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prietenos</a:t>
            </a:r>
            <a:r>
              <a:rPr lang="en-US" dirty="0" smtClean="0"/>
              <a:t>. </a:t>
            </a:r>
            <a:r>
              <a:rPr lang="en-US" dirty="0" err="1" smtClean="0"/>
              <a:t>După</a:t>
            </a:r>
            <a:r>
              <a:rPr lang="en-US" dirty="0" smtClean="0"/>
              <a:t> 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“</a:t>
            </a:r>
            <a:r>
              <a:rPr lang="en-US" dirty="0" err="1" smtClean="0"/>
              <a:t>fericite</a:t>
            </a:r>
            <a:r>
              <a:rPr lang="en-US" dirty="0" smtClean="0"/>
              <a:t>” </a:t>
            </a:r>
            <a:r>
              <a:rPr lang="en-US" dirty="0" err="1" smtClean="0"/>
              <a:t>lansat</a:t>
            </a:r>
            <a:r>
              <a:rPr lang="en-US" dirty="0" smtClean="0"/>
              <a:t> de UNESCO </a:t>
            </a:r>
            <a:r>
              <a:rPr lang="en-US" dirty="0" err="1" smtClean="0"/>
              <a:t>în</a:t>
            </a:r>
            <a:r>
              <a:rPr lang="en-US" dirty="0" smtClean="0"/>
              <a:t> 2014,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promova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fericirea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,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din </a:t>
            </a:r>
            <a:r>
              <a:rPr lang="en-US" dirty="0" err="1" smtClean="0"/>
              <a:t>Marea</a:t>
            </a:r>
            <a:r>
              <a:rPr lang="en-US" dirty="0" smtClean="0"/>
              <a:t> Britanie au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predea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de </a:t>
            </a:r>
            <a:r>
              <a:rPr lang="en-US" dirty="0" err="1" smtClean="0"/>
              <a:t>sănătate</a:t>
            </a:r>
            <a:r>
              <a:rPr lang="en-US" dirty="0" smtClean="0"/>
              <a:t> </a:t>
            </a:r>
            <a:r>
              <a:rPr lang="en-US" dirty="0" err="1" smtClean="0"/>
              <a:t>mintală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mindfulness. Cu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,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elevii</a:t>
            </a:r>
            <a:r>
              <a:rPr lang="en-US" dirty="0" smtClean="0"/>
              <a:t> vin la </a:t>
            </a:r>
            <a:r>
              <a:rPr lang="en-US" dirty="0" err="1" smtClean="0"/>
              <a:t>școală</a:t>
            </a:r>
            <a:r>
              <a:rPr lang="en-US" dirty="0" smtClean="0"/>
              <a:t> cu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legate de </a:t>
            </a:r>
            <a:r>
              <a:rPr lang="en-US" dirty="0" err="1" smtClean="0"/>
              <a:t>învățare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stresul</a:t>
            </a:r>
            <a:r>
              <a:rPr lang="en-US" dirty="0" smtClean="0"/>
              <a:t>, </a:t>
            </a:r>
            <a:r>
              <a:rPr lang="en-US" dirty="0" err="1" smtClean="0"/>
              <a:t>presiunea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realitate</a:t>
            </a:r>
            <a:r>
              <a:rPr lang="en-US" dirty="0" smtClean="0"/>
              <a:t>. De </a:t>
            </a:r>
            <a:r>
              <a:rPr lang="en-US" dirty="0" err="1" smtClean="0"/>
              <a:t>exemplu</a:t>
            </a:r>
            <a:r>
              <a:rPr lang="en-US" dirty="0" smtClean="0"/>
              <a:t>, </a:t>
            </a:r>
            <a:r>
              <a:rPr lang="en-US" dirty="0" err="1" smtClean="0"/>
              <a:t>Coreea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lăudată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realizările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r>
              <a:rPr lang="en-US" dirty="0" smtClean="0"/>
              <a:t> </a:t>
            </a:r>
            <a:r>
              <a:rPr lang="en-US" dirty="0" err="1" smtClean="0"/>
              <a:t>ridicate</a:t>
            </a:r>
            <a:r>
              <a:rPr lang="en-US" dirty="0" smtClean="0"/>
              <a:t> ale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săi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scorurile</a:t>
            </a:r>
            <a:r>
              <a:rPr lang="en-US" dirty="0" smtClean="0"/>
              <a:t> PISA,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țara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studenții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cei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nefericiți</a:t>
            </a:r>
            <a:r>
              <a:rPr lang="en-US" dirty="0" smtClean="0"/>
              <a:t> din </a:t>
            </a:r>
            <a:r>
              <a:rPr lang="en-US" dirty="0" err="1" smtClean="0"/>
              <a:t>lume</a:t>
            </a:r>
            <a:r>
              <a:rPr lang="en-US" dirty="0" smtClean="0"/>
              <a:t> din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presiunii</a:t>
            </a:r>
            <a:r>
              <a:rPr lang="en-US" dirty="0" smtClean="0"/>
              <a:t> </a:t>
            </a:r>
            <a:r>
              <a:rPr lang="en-US" dirty="0" err="1" smtClean="0"/>
              <a:t>examenelor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stresului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620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55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Modelul</a:t>
            </a:r>
            <a:r>
              <a:rPr lang="en-US" dirty="0" smtClean="0"/>
              <a:t> </a:t>
            </a:r>
            <a:r>
              <a:rPr lang="en-US" dirty="0" err="1" smtClean="0"/>
              <a:t>propune</a:t>
            </a:r>
            <a:r>
              <a:rPr lang="en-US" dirty="0" smtClean="0"/>
              <a:t> </a:t>
            </a:r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</a:t>
            </a:r>
            <a:r>
              <a:rPr lang="en-US" dirty="0" err="1" smtClean="0"/>
              <a:t>după</a:t>
            </a:r>
            <a:r>
              <a:rPr lang="en-US" dirty="0" smtClean="0"/>
              <a:t> un set de </a:t>
            </a:r>
            <a:r>
              <a:rPr lang="en-US" dirty="0" err="1" smtClean="0"/>
              <a:t>standarde</a:t>
            </a:r>
            <a:r>
              <a:rPr lang="en-US" dirty="0" smtClean="0"/>
              <a:t> a </a:t>
            </a:r>
            <a:r>
              <a:rPr lang="en-US" dirty="0" err="1" smtClean="0"/>
              <a:t>căror</a:t>
            </a:r>
            <a:r>
              <a:rPr lang="en-US" dirty="0" smtClean="0"/>
              <a:t> </a:t>
            </a:r>
            <a:r>
              <a:rPr lang="en-US" dirty="0" err="1" smtClean="0"/>
              <a:t>atingere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răspunzând</a:t>
            </a:r>
            <a:r>
              <a:rPr lang="en-US" dirty="0" smtClean="0"/>
              <a:t> la </a:t>
            </a:r>
            <a:r>
              <a:rPr lang="en-US" dirty="0" err="1" smtClean="0"/>
              <a:t>următoarele</a:t>
            </a:r>
            <a:r>
              <a:rPr lang="en-US" dirty="0" smtClean="0"/>
              <a:t> </a:t>
            </a:r>
            <a:r>
              <a:rPr lang="en-US" dirty="0" err="1" smtClean="0"/>
              <a:t>întrebări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■ Cum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organizată</a:t>
            </a:r>
            <a:r>
              <a:rPr lang="en-US" dirty="0" smtClean="0"/>
              <a:t> </a:t>
            </a:r>
            <a:r>
              <a:rPr lang="en-US" dirty="0" err="1" smtClean="0"/>
              <a:t>pregătirea</a:t>
            </a:r>
            <a:r>
              <a:rPr lang="en-US" dirty="0" smtClean="0"/>
              <a:t> de </a:t>
            </a:r>
            <a:r>
              <a:rPr lang="en-US" dirty="0" err="1" smtClean="0"/>
              <a:t>dimineaţă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plecarea</a:t>
            </a:r>
            <a:r>
              <a:rPr lang="en-US" dirty="0" smtClean="0"/>
              <a:t>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autonomi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responsabili</a:t>
            </a:r>
            <a:r>
              <a:rPr lang="en-US" dirty="0" smtClean="0"/>
              <a:t> de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pregătire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afișate</a:t>
            </a:r>
            <a:r>
              <a:rPr lang="en-US" dirty="0" smtClean="0"/>
              <a:t> </a:t>
            </a:r>
            <a:r>
              <a:rPr lang="en-US" dirty="0" err="1" smtClean="0"/>
              <a:t>vizibil</a:t>
            </a:r>
            <a:r>
              <a:rPr lang="en-US" dirty="0" smtClean="0"/>
              <a:t> </a:t>
            </a:r>
            <a:r>
              <a:rPr lang="en-US" dirty="0" err="1" smtClean="0"/>
              <a:t>elementele</a:t>
            </a:r>
            <a:r>
              <a:rPr lang="en-US" dirty="0" smtClean="0"/>
              <a:t> de </a:t>
            </a:r>
            <a:r>
              <a:rPr lang="en-US" dirty="0" err="1" smtClean="0"/>
              <a:t>identitate</a:t>
            </a:r>
            <a:r>
              <a:rPr lang="en-US" dirty="0" smtClean="0"/>
              <a:t> </a:t>
            </a:r>
            <a:r>
              <a:rPr lang="en-US" dirty="0" err="1" smtClean="0"/>
              <a:t>vizuală</a:t>
            </a:r>
            <a:r>
              <a:rPr lang="en-US" dirty="0" smtClean="0"/>
              <a:t> a </a:t>
            </a:r>
            <a:r>
              <a:rPr lang="en-US" dirty="0" err="1" smtClean="0"/>
              <a:t>școlii</a:t>
            </a:r>
            <a:r>
              <a:rPr lang="en-US" dirty="0" smtClean="0"/>
              <a:t>? ■ 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siglă</a:t>
            </a:r>
            <a:r>
              <a:rPr lang="en-US" dirty="0" smtClean="0"/>
              <a:t> </a:t>
            </a:r>
            <a:r>
              <a:rPr lang="en-US" dirty="0" err="1" smtClean="0"/>
              <a:t>afișată</a:t>
            </a:r>
            <a:r>
              <a:rPr lang="en-US" dirty="0" smtClean="0"/>
              <a:t> </a:t>
            </a:r>
            <a:r>
              <a:rPr lang="en-US" dirty="0" err="1" smtClean="0"/>
              <a:t>vizibil</a:t>
            </a:r>
            <a:r>
              <a:rPr lang="en-US" dirty="0" smtClean="0"/>
              <a:t>? ■ Este </a:t>
            </a:r>
            <a:r>
              <a:rPr lang="en-US" dirty="0" err="1" smtClean="0"/>
              <a:t>aspectul</a:t>
            </a:r>
            <a:r>
              <a:rPr lang="en-US" dirty="0" smtClean="0"/>
              <a:t> exterior al </a:t>
            </a:r>
            <a:r>
              <a:rPr lang="en-US" dirty="0" err="1" smtClean="0"/>
              <a:t>clădirii</a:t>
            </a:r>
            <a:r>
              <a:rPr lang="en-US" dirty="0" smtClean="0"/>
              <a:t>/</a:t>
            </a:r>
            <a:r>
              <a:rPr lang="en-US" dirty="0" err="1" smtClean="0"/>
              <a:t>curţii</a:t>
            </a:r>
            <a:r>
              <a:rPr lang="en-US" dirty="0" smtClean="0"/>
              <a:t>/</a:t>
            </a:r>
            <a:r>
              <a:rPr lang="en-US" dirty="0" err="1" smtClean="0"/>
              <a:t>terenului</a:t>
            </a:r>
            <a:r>
              <a:rPr lang="en-US" dirty="0" smtClean="0"/>
              <a:t> de sport </a:t>
            </a:r>
            <a:r>
              <a:rPr lang="en-US" dirty="0" err="1" smtClean="0"/>
              <a:t>satisfăcător</a:t>
            </a:r>
            <a:r>
              <a:rPr lang="en-US" dirty="0" smtClean="0"/>
              <a:t>? ■ Cum se face </a:t>
            </a:r>
            <a:r>
              <a:rPr lang="en-US" dirty="0" err="1" smtClean="0"/>
              <a:t>accesul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părinţilor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 (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legitimaţie</a:t>
            </a:r>
            <a:r>
              <a:rPr lang="en-US" dirty="0" smtClean="0"/>
              <a:t> de </a:t>
            </a:r>
            <a:r>
              <a:rPr lang="en-US" dirty="0" err="1" smtClean="0"/>
              <a:t>elev</a:t>
            </a:r>
            <a:r>
              <a:rPr lang="en-US" dirty="0" smtClean="0"/>
              <a:t>, un </a:t>
            </a:r>
            <a:r>
              <a:rPr lang="en-US" dirty="0" err="1" smtClean="0"/>
              <a:t>permis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vizitatori</a:t>
            </a:r>
            <a:r>
              <a:rPr lang="en-US" dirty="0" smtClean="0"/>
              <a:t>)?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firmă</a:t>
            </a:r>
            <a:r>
              <a:rPr lang="en-US" dirty="0" smtClean="0"/>
              <a:t> de </a:t>
            </a:r>
            <a:r>
              <a:rPr lang="en-US" dirty="0" err="1" smtClean="0"/>
              <a:t>pază</a:t>
            </a:r>
            <a:r>
              <a:rPr lang="en-US" dirty="0" smtClean="0"/>
              <a:t> </a:t>
            </a:r>
            <a:r>
              <a:rPr lang="en-US" dirty="0" err="1" smtClean="0"/>
              <a:t>implicată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gestionarea</a:t>
            </a:r>
            <a:r>
              <a:rPr lang="en-US" dirty="0" smtClean="0"/>
              <a:t> </a:t>
            </a:r>
            <a:r>
              <a:rPr lang="en-US" dirty="0" err="1" smtClean="0"/>
              <a:t>intrărilor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intrare</a:t>
            </a:r>
            <a:r>
              <a:rPr lang="en-US" dirty="0" smtClean="0"/>
              <a:t> a </a:t>
            </a:r>
            <a:r>
              <a:rPr lang="en-US" dirty="0" err="1" smtClean="0"/>
              <a:t>profesorilor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o </a:t>
            </a:r>
            <a:r>
              <a:rPr lang="en-US" dirty="0" err="1" smtClean="0"/>
              <a:t>intrare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etc. </a:t>
            </a:r>
            <a:endParaRPr lang="ro-RO" dirty="0" smtClean="0"/>
          </a:p>
          <a:p>
            <a:r>
              <a:rPr lang="en-US" dirty="0" err="1" smtClean="0"/>
              <a:t>Răspunzând</a:t>
            </a:r>
            <a:r>
              <a:rPr lang="en-US" dirty="0" smtClean="0"/>
              <a:t> </a:t>
            </a:r>
            <a:r>
              <a:rPr lang="en-US" dirty="0" err="1" smtClean="0"/>
              <a:t>afirmativ</a:t>
            </a:r>
            <a:r>
              <a:rPr lang="en-US" dirty="0" smtClean="0"/>
              <a:t> la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întrebări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crede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 </a:t>
            </a:r>
            <a:r>
              <a:rPr lang="en-US" dirty="0" err="1" smtClean="0"/>
              <a:t>noastră</a:t>
            </a:r>
            <a:r>
              <a:rPr lang="en-US" dirty="0" smtClean="0"/>
              <a:t> se </a:t>
            </a:r>
            <a:r>
              <a:rPr lang="en-US" dirty="0" err="1" smtClean="0"/>
              <a:t>află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drumul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. </a:t>
            </a:r>
            <a:r>
              <a:rPr lang="en-US" dirty="0" err="1" smtClean="0"/>
              <a:t>Altfel</a:t>
            </a:r>
            <a:r>
              <a:rPr lang="en-US" dirty="0" smtClean="0"/>
              <a:t>, s-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părea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Iată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principiile</a:t>
            </a:r>
            <a:r>
              <a:rPr lang="en-US" dirty="0" smtClean="0"/>
              <a:t> care </a:t>
            </a:r>
            <a:r>
              <a:rPr lang="en-US" dirty="0" err="1" smtClean="0"/>
              <a:t>stau</a:t>
            </a:r>
            <a:r>
              <a:rPr lang="en-US" dirty="0" smtClean="0"/>
              <a:t> la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acestui</a:t>
            </a:r>
            <a:r>
              <a:rPr lang="en-US" dirty="0" smtClean="0"/>
              <a:t> model: • </a:t>
            </a:r>
            <a:r>
              <a:rPr lang="en-US" dirty="0" err="1" smtClean="0"/>
              <a:t>focalizarea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r>
              <a:rPr lang="en-US" dirty="0" smtClean="0"/>
              <a:t> ca </a:t>
            </a:r>
            <a:r>
              <a:rPr lang="en-US" dirty="0" err="1" smtClean="0"/>
              <a:t>persoană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sprijinul</a:t>
            </a:r>
            <a:r>
              <a:rPr lang="en-US" dirty="0" smtClean="0"/>
              <a:t> </a:t>
            </a:r>
            <a:r>
              <a:rPr lang="en-US" dirty="0" err="1" smtClean="0"/>
              <a:t>dezvoltării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a </a:t>
            </a:r>
            <a:r>
              <a:rPr lang="en-US" dirty="0" err="1" smtClean="0"/>
              <a:t>acestuia</a:t>
            </a:r>
            <a:r>
              <a:rPr lang="en-US" dirty="0" smtClean="0"/>
              <a:t>; • </a:t>
            </a:r>
            <a:r>
              <a:rPr lang="en-US" dirty="0" err="1" smtClean="0"/>
              <a:t>practicianul</a:t>
            </a:r>
            <a:r>
              <a:rPr lang="en-US" dirty="0" smtClean="0"/>
              <a:t> se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sine ca </a:t>
            </a:r>
            <a:r>
              <a:rPr lang="en-US" dirty="0" err="1" smtClean="0"/>
              <a:t>persoană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relaţie</a:t>
            </a:r>
            <a:r>
              <a:rPr lang="en-US" dirty="0" smtClean="0"/>
              <a:t> cu </a:t>
            </a:r>
            <a:r>
              <a:rPr lang="en-US" dirty="0" err="1" smtClean="0"/>
              <a:t>copilul</a:t>
            </a:r>
            <a:r>
              <a:rPr lang="en-US" dirty="0" smtClean="0"/>
              <a:t>; •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personalul</a:t>
            </a:r>
            <a:r>
              <a:rPr lang="en-US" dirty="0" smtClean="0"/>
              <a:t> (</a:t>
            </a:r>
            <a:r>
              <a:rPr lang="en-US" dirty="0" err="1" smtClean="0"/>
              <a:t>educatorii</a:t>
            </a:r>
            <a:r>
              <a:rPr lang="en-US" dirty="0" smtClean="0"/>
              <a:t>, </a:t>
            </a:r>
            <a:r>
              <a:rPr lang="en-US" dirty="0" err="1" smtClean="0"/>
              <a:t>profesorii</a:t>
            </a:r>
            <a:r>
              <a:rPr lang="en-US" dirty="0" smtClean="0"/>
              <a:t>)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ocupanţii</a:t>
            </a:r>
            <a:r>
              <a:rPr lang="en-US" dirty="0" smtClean="0"/>
              <a:t> </a:t>
            </a:r>
            <a:r>
              <a:rPr lang="en-US" dirty="0" err="1" smtClean="0"/>
              <a:t>aceluiași</a:t>
            </a:r>
            <a:r>
              <a:rPr lang="en-US" dirty="0" smtClean="0"/>
              <a:t> </a:t>
            </a:r>
            <a:r>
              <a:rPr lang="en-US" dirty="0" err="1" smtClean="0"/>
              <a:t>spaţiu</a:t>
            </a:r>
            <a:r>
              <a:rPr lang="en-US" dirty="0" smtClean="0"/>
              <a:t> de </a:t>
            </a:r>
            <a:r>
              <a:rPr lang="en-US" dirty="0" err="1" smtClean="0"/>
              <a:t>activitate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nu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diferenţe</a:t>
            </a:r>
            <a:r>
              <a:rPr lang="en-US" dirty="0" smtClean="0"/>
              <a:t> </a:t>
            </a:r>
            <a:r>
              <a:rPr lang="en-US" dirty="0" err="1" smtClean="0"/>
              <a:t>ierarhice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sens</a:t>
            </a:r>
            <a:r>
              <a:rPr lang="en-US" dirty="0" smtClean="0"/>
              <a:t>;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395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581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61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Cerc virtuos, de potențare reciprocă, un copil, care se simte bine, învață bine, iar rezultatele bune dau, la rândul lor, o stare de bine.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120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7B3E-A2DC-49C4-A8DD-769CAAD12616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760A-A217-4E09-877B-2D675DC9A926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77D-2ECA-4216-9625-A530F165584B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C091-13DD-4B9C-89AA-B34C07321F91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C360-0CA5-4A31-B6ED-844CECC9B837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EBA-2F7D-4745-A21C-71B1D0279881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B1AD-9BB0-4CC4-BBD3-E479BC38D16D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3AD-3661-4321-84C6-5EF6E198BE2B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CEE8-30CE-43F2-94C7-25C7E3C94EC4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85DB-D61B-4C01-BC44-EBB28CE75F6A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817F-4F28-4A1C-86B5-EA3800DC242E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EDC3E-ED1F-4E99-9320-6F8B3477CA18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uthentichappiness.org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rodawell.fpse.unibuc.ro/wp-content/uploads/2019/04/RODAWELL.pdf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905" y="1969670"/>
            <a:ext cx="883997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590" y="4078183"/>
            <a:ext cx="98763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4157"/>
            <a:ext cx="743512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ro-RO" b="1" dirty="0">
                <a:solidFill>
                  <a:schemeClr val="tx1"/>
                </a:solidFill>
              </a:rPr>
              <a:t>rocesul de evaluare instituțională (internă și externă) răspunde unui număr de 5 întrebări fundamentale: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1. În ce măsură școala servește nevoile și interesele membrilor comunității, ale comunității în ansamblu și ale societății în general?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2. În ce măsură școala funcționează și este guvernată în mod eficient?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3. În ce măsură școala obține rezultatele așteptate ale învățării?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4. În ce măsură școala asigură starea de bine a participanților la educație?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5. În ce măsură este școala o instituție de succes, care învață și se îmbunătățește continuu?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E13A7B68-4B89-6BF7-F675-94435F6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7CF6-812A-4D17-A753-A0B3DBF3B93B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50330" y="1564144"/>
            <a:ext cx="5553075" cy="4114800"/>
          </a:xfrm>
          <a:prstGeom prst="rect">
            <a:avLst/>
          </a:prstGeom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13241745-1FB7-02CE-3FAB-0C503562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CDAC-770F-40C7-B6F5-1AB6B19DD527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476433" cy="5542989"/>
          </a:xfrm>
        </p:spPr>
        <p:txBody>
          <a:bodyPr/>
          <a:lstStyle/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Un ”portret robot” al unui copil/tânăr cu o stare de bine corespunzătoare, </a:t>
            </a:r>
            <a:r>
              <a:rPr lang="ro-RO" b="1" dirty="0" smtClean="0">
                <a:solidFill>
                  <a:schemeClr val="tx1"/>
                </a:solidFill>
              </a:rPr>
              <a:t>pe trei dimensiuni, scoase în evidență de literatura de specialitate: ”a fi” , ”a avea”, ”a face”.</a:t>
            </a:r>
          </a:p>
          <a:p>
            <a:pPr marL="0" indent="0" algn="just">
              <a:buNone/>
            </a:pPr>
            <a:endParaRPr lang="ro-RO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 smtClean="0">
                <a:solidFill>
                  <a:schemeClr val="tx1"/>
                </a:solidFill>
              </a:rPr>
              <a:t>Copilul/tânărul</a:t>
            </a:r>
            <a:r>
              <a:rPr lang="ro-RO" b="1" dirty="0">
                <a:solidFill>
                  <a:schemeClr val="tx1"/>
                </a:solidFill>
              </a:rPr>
              <a:t>, având o ”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stare de bine</a:t>
            </a:r>
            <a:r>
              <a:rPr lang="ro-RO" b="1" dirty="0">
                <a:solidFill>
                  <a:schemeClr val="tx1"/>
                </a:solidFill>
              </a:rPr>
              <a:t>” corespunzătoare: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Este</a:t>
            </a:r>
            <a:r>
              <a:rPr lang="ro-RO" b="1" dirty="0">
                <a:solidFill>
                  <a:schemeClr val="tx1"/>
                </a:solidFill>
              </a:rPr>
              <a:t>: sănătos, în siguranță, îngrijit, dorit, iubit, fericit, curajos, încrezător, liber, voios, integrat, conectat cu ceilalți, generos, activ, vizibil, ascultat de ceilalți și empatic.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ro-RO" b="1" dirty="0">
                <a:solidFill>
                  <a:schemeClr val="tx1"/>
                </a:solidFill>
              </a:rPr>
              <a:t> (nevoi satisfăcute): hrană adecvată, somn suficient, ajutor/sprijin, drepturi, echitate și justiție, experiență de viață, familie, prieteni, ”voce” (auzită și luată în considerare), forță și încredere în sine și în ceilalți, respect și recunoaștere, viață privată, distracții, relații, succes.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Face</a:t>
            </a:r>
            <a:r>
              <a:rPr lang="ro-RO" b="1" dirty="0">
                <a:solidFill>
                  <a:schemeClr val="tx1"/>
                </a:solidFill>
              </a:rPr>
              <a:t> (acțiuni inițiate de persoană pentru a-și îmbunătăți starea de bine): se îngrijește, se acceptă pe sine și îi acceptă pe ceilalți, ia decizii bune, oferă (ajutor, protecție, resurse), se joacă, învață, muncește.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1C46787-BB79-653D-099A-081BBCEC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CA3-E61B-43BC-8966-7939363BBE33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Legislație recomandată de ARACIP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o-RO" sz="2600" dirty="0">
                <a:solidFill>
                  <a:schemeClr val="tx1"/>
                </a:solidFill>
              </a:rPr>
              <a:t>• Legea nr. 1/2011 a Educației Naționale, cu modificările și completările ulterioare- cu legislația subsecventă.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OUG nr. 75/2005 privind asigurarea calității educației, cu modificările și completările ulterioare.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HG nr. 994/2020 privind aprobarea standardelor de autorizare de funcționare provizorie și a standardelor de acreditare și de evaluare externă periodică în învățământul preuniversitar 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Acte normative privind drepturile și protecția minorităților naționale în România- v. http://www.edrc.ro/juridic_search.jsp. 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Acte normative privind combaterea discriminării—v. https://cncd.ro/legislatie; v. și Legea Nr. 2/2021 privind unele măsuri pentru prevenirea și combaterea antițigănismului.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Legea nr. 272/2004 privind protecția și promovarea drepturilor copilului, cu modificările și completările  ulterioare- cu legislația subsecventă (un sumar al legislației privind apărarea drepturilor copilului poate fi găsit la http://www.dgaspc-sectorul1.ro/pagina.aspx?pid=117&amp;keyn=19).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Convenția privind Drepturile Persoanelor cu Dizabilități (http://anpd.gov.ro/web/conventia/), ratificată prin Legea Nr. 221/2010 pentru ratificarea Convenției privind drepturile persoanelor cu dizabilități, adoptată la New York de Adunarea Generală a Organizației Națiunilor Unite la 13 decembrie 2006, deschisă spre semnare la 30 martie 2007 și semnată de România la 26 septembrie 2007 (http://anpd.gov.ro/web/lege-nr-221-din-11-noiembrie-2010-pentru-ratificarea-conventiei-privind-drepturile-persoanelor-cudizabilitati/)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OM Sănătății nr. 1.456 din 25 august 2020 pentru aprobarea Normelor de igienă din unitățile pentru ocrotirea, educarea, instruirea, odihna și recreerea copiilor și tinerilor-https://aracip.eu/categoriidocumente/functionare-legala.</a:t>
            </a:r>
            <a:endParaRPr lang="ro-RO" sz="2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DD05471-A3E5-E9C0-5D6E-0B646DD4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B57-60F0-43E2-9CD6-E418AE2FB15B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15" y="1214273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Legislația în perspectivă</a:t>
            </a: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pPr algn="just"/>
            <a:r>
              <a:rPr lang="ro-RO" b="1" dirty="0" smtClean="0">
                <a:solidFill>
                  <a:schemeClr val="tx1"/>
                </a:solidFill>
              </a:rPr>
              <a:t>Proiectul Legii învățământului preuniversitar </a:t>
            </a:r>
            <a:r>
              <a:rPr lang="ro-RO" dirty="0" smtClean="0">
                <a:solidFill>
                  <a:schemeClr val="tx1"/>
                </a:solidFill>
              </a:rPr>
              <a:t>(v</a:t>
            </a:r>
            <a:r>
              <a:rPr lang="en-US" dirty="0" err="1" smtClean="0">
                <a:solidFill>
                  <a:schemeClr val="tx1"/>
                </a:solidFill>
              </a:rPr>
              <a:t>arianta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care a </a:t>
            </a:r>
            <a:r>
              <a:rPr lang="en-US" dirty="0" err="1">
                <a:solidFill>
                  <a:schemeClr val="tx1"/>
                </a:solidFill>
              </a:rPr>
              <a:t>ajuns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Parlamentul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României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în data de 4 aprilie </a:t>
            </a:r>
            <a:r>
              <a:rPr lang="ro-RO" dirty="0" smtClean="0">
                <a:solidFill>
                  <a:schemeClr val="tx1"/>
                </a:solidFill>
              </a:rPr>
              <a:t>2023)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o-RO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i="1" dirty="0">
                <a:solidFill>
                  <a:schemeClr val="tx1"/>
                </a:solidFill>
              </a:rPr>
              <a:t>A</a:t>
            </a:r>
            <a:r>
              <a:rPr lang="en-US" b="1" i="1" dirty="0" smtClean="0">
                <a:solidFill>
                  <a:schemeClr val="tx1"/>
                </a:solidFill>
              </a:rPr>
              <a:t>rt</a:t>
            </a:r>
            <a:r>
              <a:rPr lang="en-US" b="1" i="1" dirty="0">
                <a:solidFill>
                  <a:schemeClr val="tx1"/>
                </a:solidFill>
              </a:rPr>
              <a:t>. </a:t>
            </a:r>
            <a:r>
              <a:rPr lang="en-US" b="1" i="1" dirty="0" smtClean="0">
                <a:solidFill>
                  <a:schemeClr val="tx1"/>
                </a:solidFill>
              </a:rPr>
              <a:t>224. </a:t>
            </a:r>
            <a:r>
              <a:rPr lang="ro-RO" i="1" dirty="0" smtClean="0">
                <a:solidFill>
                  <a:schemeClr val="tx1"/>
                </a:solidFill>
              </a:rPr>
              <a:t>Personalul didactic are următoarele obligații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  <a:endParaRPr lang="ro-RO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i="1" dirty="0">
                <a:solidFill>
                  <a:schemeClr val="tx1"/>
                </a:solidFill>
              </a:rPr>
              <a:t>) </a:t>
            </a:r>
            <a:r>
              <a:rPr lang="en-US" i="1" dirty="0" err="1">
                <a:solidFill>
                  <a:schemeClr val="tx1"/>
                </a:solidFill>
              </a:rPr>
              <a:t>contribuirea</a:t>
            </a:r>
            <a:r>
              <a:rPr lang="en-US" i="1" dirty="0">
                <a:solidFill>
                  <a:schemeClr val="tx1"/>
                </a:solidFill>
              </a:rPr>
              <a:t> la </a:t>
            </a:r>
            <a:r>
              <a:rPr lang="en-US" i="1" dirty="0" err="1">
                <a:solidFill>
                  <a:schemeClr val="tx1"/>
                </a:solidFill>
              </a:rPr>
              <a:t>starea</a:t>
            </a:r>
            <a:r>
              <a:rPr lang="en-US" i="1" dirty="0">
                <a:solidFill>
                  <a:schemeClr val="tx1"/>
                </a:solidFill>
              </a:rPr>
              <a:t> de bine a </a:t>
            </a:r>
            <a:r>
              <a:rPr lang="en-US" i="1" dirty="0" err="1">
                <a:solidFill>
                  <a:schemeClr val="tx1"/>
                </a:solidFill>
              </a:rPr>
              <a:t>elevilor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astfel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încât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faciliteze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accesul</a:t>
            </a:r>
            <a:r>
              <a:rPr lang="en-US" i="1" dirty="0">
                <a:solidFill>
                  <a:schemeClr val="tx1"/>
                </a:solidFill>
              </a:rPr>
              <a:t> la </a:t>
            </a:r>
            <a:r>
              <a:rPr lang="en-US" i="1" dirty="0" err="1">
                <a:solidFill>
                  <a:schemeClr val="tx1"/>
                </a:solidFill>
              </a:rPr>
              <a:t>consiliere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orientare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școlară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vocațională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tuturor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elevilor</a:t>
            </a:r>
            <a:r>
              <a:rPr lang="en-US" i="1" dirty="0">
                <a:solidFill>
                  <a:schemeClr val="tx1"/>
                </a:solidFill>
              </a:rPr>
              <a:t>;</a:t>
            </a:r>
            <a:endParaRPr lang="ro-RO" b="1" i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DD05471-A3E5-E9C0-5D6E-0B646DD4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B57-60F0-43E2-9CD6-E418AE2FB15B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Noutăți curriculare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Opționalul integrat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Armonie corporală și socială</a:t>
            </a:r>
            <a:r>
              <a:rPr lang="ro-RO" dirty="0">
                <a:solidFill>
                  <a:schemeClr val="tx1"/>
                </a:solidFill>
              </a:rPr>
              <a:t>”, clasa a V-a</a:t>
            </a:r>
            <a:br>
              <a:rPr lang="ro-RO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București, 2022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(Anexa nr. 2 din 18 octombrie 2022 privind programele școlare pentru discipline opționale din învățământul preuniversitar, p</a:t>
            </a:r>
            <a:r>
              <a:rPr lang="en-US" dirty="0" err="1">
                <a:solidFill>
                  <a:schemeClr val="tx1"/>
                </a:solidFill>
              </a:rPr>
              <a:t>ublicate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  MONITORUL OFICIAL </a:t>
            </a:r>
            <a:r>
              <a:rPr lang="en-US" dirty="0" err="1">
                <a:solidFill>
                  <a:schemeClr val="tx1"/>
                </a:solidFill>
              </a:rPr>
              <a:t>nr</a:t>
            </a:r>
            <a:r>
              <a:rPr lang="en-US" dirty="0">
                <a:solidFill>
                  <a:schemeClr val="tx1"/>
                </a:solidFill>
              </a:rPr>
              <a:t>. 1.072 </a:t>
            </a:r>
            <a:r>
              <a:rPr lang="en-US" dirty="0" err="1">
                <a:solidFill>
                  <a:schemeClr val="tx1"/>
                </a:solidFill>
              </a:rPr>
              <a:t>bis</a:t>
            </a:r>
            <a:r>
              <a:rPr lang="en-US" dirty="0">
                <a:solidFill>
                  <a:schemeClr val="tx1"/>
                </a:solidFill>
              </a:rPr>
              <a:t> din 7 </a:t>
            </a:r>
            <a:r>
              <a:rPr lang="en-US" dirty="0" err="1">
                <a:solidFill>
                  <a:schemeClr val="tx1"/>
                </a:solidFill>
              </a:rPr>
              <a:t>noiembrie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2022</a:t>
            </a:r>
            <a:endParaRPr lang="ro-R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oră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săptămână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curriculare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Educație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fizică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sport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Consiliere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orientare</a:t>
            </a:r>
            <a:r>
              <a:rPr lang="ro-RO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o-RO" dirty="0">
                <a:solidFill>
                  <a:schemeClr val="tx1"/>
                </a:solidFill>
              </a:rPr>
              <a:t>âteva aspecte vizate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fontAlgn="base"/>
            <a:r>
              <a:rPr lang="en-US" dirty="0" err="1">
                <a:solidFill>
                  <a:schemeClr val="tx1"/>
                </a:solidFill>
              </a:rPr>
              <a:t>exprimarea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exersarea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conștientizarea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înțelegerea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relației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corp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mișcare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exprimare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comunicare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conectare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stare de bine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 fontAlgn="base"/>
            <a:r>
              <a:rPr lang="en-US" dirty="0" err="1">
                <a:solidFill>
                  <a:schemeClr val="tx1"/>
                </a:solidFill>
              </a:rPr>
              <a:t>elevii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abilități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personale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stabili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menține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respectuoase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promova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siguranța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fairplay-ul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incluziunea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Noutăți curriculare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Opționalul integrat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Managementul emoțiilor</a:t>
            </a:r>
            <a:r>
              <a:rPr lang="ro-RO" dirty="0">
                <a:solidFill>
                  <a:schemeClr val="tx1"/>
                </a:solidFill>
              </a:rPr>
              <a:t>”, nivel liceal</a:t>
            </a:r>
            <a:br>
              <a:rPr lang="ro-RO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București, 2022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(Ordin nr. 6174 din 31 octombrie 2022 privind aprobarea programei școlare din categoria curriculum la decizia școlii, nivel liceal, elaborată în cadrul proiectului sistemic Profesionalizarea carierei didactice- PROF- POCU/904/6/25, p</a:t>
            </a:r>
            <a:r>
              <a:rPr lang="en-US" dirty="0" err="1">
                <a:solidFill>
                  <a:schemeClr val="tx1"/>
                </a:solidFill>
              </a:rPr>
              <a:t>ublicat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  MONITORUL OFICIAL </a:t>
            </a:r>
            <a:r>
              <a:rPr lang="en-US" dirty="0" err="1">
                <a:solidFill>
                  <a:schemeClr val="tx1"/>
                </a:solidFill>
              </a:rPr>
              <a:t>nr</a:t>
            </a:r>
            <a:r>
              <a:rPr lang="en-US" dirty="0">
                <a:solidFill>
                  <a:schemeClr val="tx1"/>
                </a:solidFill>
              </a:rPr>
              <a:t>. 1.</a:t>
            </a:r>
            <a:r>
              <a:rPr lang="ro-RO" dirty="0">
                <a:solidFill>
                  <a:schemeClr val="tx1"/>
                </a:solidFill>
              </a:rPr>
              <a:t>103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din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16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noiembrie</a:t>
            </a:r>
            <a:r>
              <a:rPr lang="en-US" dirty="0">
                <a:solidFill>
                  <a:schemeClr val="tx1"/>
                </a:solidFill>
              </a:rPr>
              <a:t> 2022</a:t>
            </a:r>
            <a:r>
              <a:rPr lang="ro-RO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oră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săptămână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curriculare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Consiliere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orientare</a:t>
            </a:r>
            <a:r>
              <a:rPr lang="ro-RO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Educație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fizică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sport</a:t>
            </a:r>
            <a:r>
              <a:rPr lang="ro-RO" dirty="0">
                <a:solidFill>
                  <a:schemeClr val="tx1"/>
                </a:solidFill>
              </a:rPr>
              <a:t>, Biologie, Limba și literatura română</a:t>
            </a:r>
          </a:p>
          <a:p>
            <a:r>
              <a:rPr lang="en-US" dirty="0">
                <a:solidFill>
                  <a:schemeClr val="tx1"/>
                </a:solidFill>
              </a:rPr>
              <a:t> C</a:t>
            </a:r>
            <a:r>
              <a:rPr lang="ro-RO" dirty="0">
                <a:solidFill>
                  <a:schemeClr val="tx1"/>
                </a:solidFill>
              </a:rPr>
              <a:t>âteva aspecte vizate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urmărește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bazele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logicii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stări</a:t>
            </a:r>
            <a:r>
              <a:rPr lang="en-US" dirty="0">
                <a:solidFill>
                  <a:schemeClr val="tx1"/>
                </a:solidFill>
              </a:rPr>
              <a:t> de bine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clasă</a:t>
            </a:r>
            <a:r>
              <a:rPr lang="en-US" dirty="0">
                <a:solidFill>
                  <a:schemeClr val="tx1"/>
                </a:solidFill>
              </a:rPr>
              <a:t>, cu impact </a:t>
            </a:r>
            <a:r>
              <a:rPr lang="en-US" dirty="0" err="1">
                <a:solidFill>
                  <a:schemeClr val="tx1"/>
                </a:solidFill>
              </a:rPr>
              <a:t>atât</a:t>
            </a:r>
            <a:r>
              <a:rPr lang="en-US" dirty="0">
                <a:solidFill>
                  <a:schemeClr val="tx1"/>
                </a:solidFill>
              </a:rPr>
              <a:t> personal,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organizațional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familiarizarea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elevilor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informații</a:t>
            </a:r>
            <a:r>
              <a:rPr lang="en-US" dirty="0">
                <a:solidFill>
                  <a:schemeClr val="tx1"/>
                </a:solidFill>
              </a:rPr>
              <a:t> legate de </a:t>
            </a:r>
            <a:r>
              <a:rPr lang="en-US" dirty="0" err="1">
                <a:solidFill>
                  <a:schemeClr val="tx1"/>
                </a:solidFill>
              </a:rPr>
              <a:t>rolul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viața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dar</a:t>
            </a:r>
            <a:r>
              <a:rPr lang="en-US" dirty="0">
                <a:solidFill>
                  <a:schemeClr val="tx1"/>
                </a:solidFill>
              </a:rPr>
              <a:t> cu accent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componenta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practică</a:t>
            </a:r>
            <a:r>
              <a:rPr lang="en-US" dirty="0">
                <a:solidFill>
                  <a:schemeClr val="tx1"/>
                </a:solidFill>
              </a:rPr>
              <a:t>, de </a:t>
            </a:r>
            <a:r>
              <a:rPr lang="en-US" dirty="0" err="1">
                <a:solidFill>
                  <a:schemeClr val="tx1"/>
                </a:solidFill>
              </a:rPr>
              <a:t>dezvoltare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strategiilor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identificare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recunoaștere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propriilor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emoțiilor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celor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en-US" dirty="0" err="1">
                <a:solidFill>
                  <a:schemeClr val="tx1"/>
                </a:solidFill>
              </a:rPr>
              <a:t>jur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precum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dezvoltarea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reglare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emoțională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ro-RO" b="1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3466681"/>
            <a:ext cx="2922862" cy="23588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B. </a:t>
            </a:r>
            <a:r>
              <a:rPr lang="ro-RO" sz="4000" b="1" dirty="0" smtClean="0"/>
              <a:t>Tehnici </a:t>
            </a:r>
            <a:r>
              <a:rPr lang="ro-RO" sz="4000" b="1" dirty="0"/>
              <a:t>de implementare a stării de </a:t>
            </a:r>
            <a:r>
              <a:rPr lang="ro-RO" sz="4000" b="1" dirty="0" smtClean="0"/>
              <a:t>bine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Bunăstarea profesorului</a:t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Bunăstarea elevului</a:t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ro-RO" sz="36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Randament școlar crescut</a:t>
            </a:r>
            <a:endParaRPr lang="ro-RO" sz="3600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H="1">
            <a:off x="7350870" y="2481942"/>
            <a:ext cx="391886" cy="908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7356395" y="3967429"/>
            <a:ext cx="391886" cy="908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</a:t>
            </a:r>
            <a:r>
              <a:rPr lang="ro-RO" sz="4000" dirty="0"/>
              <a:t>profesorului</a:t>
            </a:r>
            <a:br>
              <a:rPr lang="ro-RO" sz="4000" dirty="0"/>
            </a:br>
            <a:r>
              <a:rPr lang="ro-RO" sz="4000" dirty="0"/>
              <a:t/>
            </a:r>
            <a:br>
              <a:rPr lang="ro-RO" sz="4000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pic>
        <p:nvPicPr>
          <p:cNvPr id="9" name="Picture 2" descr="C:\Users\Oana\Desktop\Curs Barcelona 4-10 iulie 2022 HAPPY SCHOOLS\growth-fix-mic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8" y="819290"/>
            <a:ext cx="7200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</a:t>
            </a:r>
            <a:r>
              <a:rPr lang="ro-RO" sz="4000" dirty="0"/>
              <a:t>profesorului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pic>
        <p:nvPicPr>
          <p:cNvPr id="12" name="Picture 2" descr="C:\Users\Oana\Desktop\Curs Barcelona 4-10 iulie 2022 HAPPY SCHOOLS\source_ikigai-concept-1024x968.jpg.crdownload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64" y="863600"/>
            <a:ext cx="5417547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3CAACF0-5AC4-C6A7-BDBE-9974ED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5881" y="1854502"/>
            <a:ext cx="5120641" cy="3148994"/>
          </a:xfrm>
        </p:spPr>
        <p:txBody>
          <a:bodyPr/>
          <a:lstStyle/>
          <a:p>
            <a:pPr algn="ctr"/>
            <a:r>
              <a:rPr lang="ro-RO" b="1" i="1" dirty="0"/>
              <a:t>Noi</a:t>
            </a:r>
            <a:r>
              <a:rPr lang="ro-RO" b="1" dirty="0"/>
              <a:t> = Rezultate mai bune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654D1C6-F3D8-2199-3803-9AD89723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7424927" cy="1855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Obiectiv general</a:t>
            </a:r>
            <a:endParaRPr lang="ro-RO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competențelor de management și de asigurare a stării de bine pentru personal și elevi prin transferul de experiențe și bune practici</a:t>
            </a:r>
            <a:endParaRPr lang="ro-R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5904B3AC-A5FD-596C-8366-25C9F8F9C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568102"/>
            <a:ext cx="7424928" cy="342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latin typeface="+mj-lt"/>
              </a:rPr>
              <a:t>Obiective specifice</a:t>
            </a:r>
            <a:endParaRPr lang="ro-RO" dirty="0">
              <a:solidFill>
                <a:schemeClr val="tx1"/>
              </a:solidFill>
              <a:latin typeface="+mj-lt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capacității cadrelor didactice cu atribuții manageriale (șefi de catedră/ comisie, diriginți/ profesori pentru învățământul primar/ învățători) de a coordona echipele, contribuind la starea de bine a coechipierilor;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Creșterea rolului cadrelor didactice în asigurarea stării de bine în școli;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/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Împărtășirea de exemple de bună practică în domeniul asigurării stării de bine.</a:t>
            </a:r>
            <a:endParaRPr lang="ro-R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3CC69B1-E172-2DD4-755E-A8916FBF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1526C261-02C4-0337-43E8-DB66816E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D762DCED-18D7-81FD-AD18-3FAD0597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A2717817-C29E-8FBC-C1CB-6F094108C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FB0974BE-F81E-6F75-4188-55AA80D7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4C9D-0B5B-4548-B8BE-4F92ECEB27F2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</a:t>
            </a:r>
            <a:r>
              <a:rPr lang="ro-RO" sz="4000" dirty="0"/>
              <a:t>profesorului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46" y="1510760"/>
            <a:ext cx="5332525" cy="4314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47587" y="1005901"/>
            <a:ext cx="393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Roata vieții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76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Tehnici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întărirea sentimentului capabilității</a:t>
            </a:r>
          </a:p>
          <a:p>
            <a:pPr marL="0" indent="0" algn="ctr">
              <a:buNone/>
            </a:pPr>
            <a:endParaRPr lang="ro-R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Problema celor 9 puncte unite prin 4 linii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Desenează 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ro-RO" sz="2400" dirty="0">
                <a:solidFill>
                  <a:schemeClr val="tx1"/>
                </a:solidFill>
              </a:rPr>
              <a:t>în afara cutiei</a:t>
            </a:r>
            <a:r>
              <a:rPr lang="en-US" sz="2400" dirty="0">
                <a:solidFill>
                  <a:schemeClr val="tx1"/>
                </a:solidFill>
              </a:rPr>
              <a:t>”!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Utilizarea punctelor forte ale caracterului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Roșu, verde și galben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Desenul în orb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Cardurile cu valori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întărirea sentimentului capabilității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rgbClr val="000000"/>
                </a:solidFill>
              </a:rPr>
              <a:t>Desenează </a:t>
            </a:r>
            <a:r>
              <a:rPr lang="en-US" sz="2400" dirty="0">
                <a:solidFill>
                  <a:srgbClr val="000000"/>
                </a:solidFill>
              </a:rPr>
              <a:t>“</a:t>
            </a:r>
            <a:r>
              <a:rPr lang="ro-RO" sz="2400" dirty="0">
                <a:solidFill>
                  <a:srgbClr val="000000"/>
                </a:solidFill>
              </a:rPr>
              <a:t>în afara cutiei</a:t>
            </a:r>
            <a:r>
              <a:rPr lang="en-US" sz="2400" dirty="0">
                <a:solidFill>
                  <a:srgbClr val="000000"/>
                </a:solidFill>
              </a:rPr>
              <a:t>”!</a:t>
            </a:r>
            <a:endParaRPr lang="ro-RO" sz="2400" dirty="0">
              <a:solidFill>
                <a:srgbClr val="000000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endParaRPr lang="ro-RO" sz="24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r>
              <a:rPr lang="es-ES_tradnl" sz="1600" dirty="0">
                <a:solidFill>
                  <a:schemeClr val="tx1"/>
                </a:solidFill>
              </a:rPr>
              <a:t>● </a:t>
            </a:r>
            <a:r>
              <a:rPr lang="es-ES_tradnl" sz="1600" dirty="0" err="1">
                <a:solidFill>
                  <a:schemeClr val="tx1"/>
                </a:solidFill>
              </a:rPr>
              <a:t>Continu</a:t>
            </a:r>
            <a:r>
              <a:rPr lang="ro-RO" sz="1600" dirty="0">
                <a:solidFill>
                  <a:schemeClr val="tx1"/>
                </a:solidFill>
              </a:rPr>
              <a:t>ă desenul de mai jos. </a:t>
            </a:r>
          </a:p>
          <a:p>
            <a:pPr marL="0" lvl="0" indent="0" algn="ctr">
              <a:buClr>
                <a:srgbClr val="009999"/>
              </a:buClr>
              <a:buNone/>
            </a:pPr>
            <a:endParaRPr lang="ro-RO" sz="16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endParaRPr lang="ro-RO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endParaRPr lang="ro-RO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endParaRPr lang="ro-RO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ro-R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o-R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o-RO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4" y="2548146"/>
            <a:ext cx="2900409" cy="26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73" y="5426011"/>
            <a:ext cx="5764212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întărirea sentimentului capabilității</a:t>
            </a:r>
          </a:p>
          <a:p>
            <a:pPr marL="0" indent="0" algn="ctr">
              <a:buNone/>
            </a:pPr>
            <a:endParaRPr lang="ro-R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Problema celor 9 puncte unite prin 4 linii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Desenează 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ro-RO" sz="2400" dirty="0">
                <a:solidFill>
                  <a:schemeClr val="tx1"/>
                </a:solidFill>
              </a:rPr>
              <a:t>în afara cutiei</a:t>
            </a:r>
            <a:r>
              <a:rPr lang="en-US" sz="2400" dirty="0">
                <a:solidFill>
                  <a:schemeClr val="tx1"/>
                </a:solidFill>
              </a:rPr>
              <a:t>”!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Utilizarea punctelor forte ale caracterului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Roșu, verde și galben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Desenul în orb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Cardurile cu valori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întărirea sentimentului capabilității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400" dirty="0">
                <a:solidFill>
                  <a:schemeClr val="tx1"/>
                </a:solidFill>
              </a:rPr>
              <a:t>Utilizarea punctelor forte ale caracterului</a:t>
            </a:r>
            <a:endParaRPr lang="ro-RO" sz="24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r>
              <a:rPr lang="ro-RO" sz="800" dirty="0" smtClean="0"/>
              <a:t> </a:t>
            </a:r>
            <a:endParaRPr lang="ro-RO" sz="800" dirty="0"/>
          </a:p>
          <a:p>
            <a:pPr marL="0" indent="0" algn="just">
              <a:lnSpc>
                <a:spcPct val="150000"/>
              </a:lnSpc>
              <a:buClr>
                <a:srgbClr val="009999"/>
              </a:buClr>
              <a:buNone/>
            </a:pPr>
            <a:r>
              <a:rPr lang="ro-RO" sz="1800" dirty="0">
                <a:solidFill>
                  <a:schemeClr val="tx1"/>
                </a:solidFill>
              </a:rPr>
              <a:t>              </a:t>
            </a:r>
            <a:r>
              <a:rPr lang="en-US" sz="1800" dirty="0" err="1">
                <a:solidFill>
                  <a:schemeClr val="tx1"/>
                </a:solidFill>
              </a:rPr>
              <a:t>Credem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elevii</a:t>
            </a:r>
            <a:r>
              <a:rPr lang="en-US" sz="1800" dirty="0">
                <a:solidFill>
                  <a:schemeClr val="tx1"/>
                </a:solidFill>
              </a:rPr>
              <a:t> pot </a:t>
            </a:r>
            <a:r>
              <a:rPr lang="en-US" sz="1800" dirty="0" err="1">
                <a:solidFill>
                  <a:schemeClr val="tx1"/>
                </a:solidFill>
              </a:rPr>
              <a:t>obține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multă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satisfacție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dacă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învață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identifice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</a:t>
            </a:r>
            <a:r>
              <a:rPr lang="en-US" sz="1800" dirty="0">
                <a:solidFill>
                  <a:schemeClr val="tx1"/>
                </a:solidFill>
              </a:rPr>
              <a:t> care </a:t>
            </a:r>
            <a:r>
              <a:rPr lang="en-US" sz="1800" dirty="0" err="1">
                <a:solidFill>
                  <a:schemeClr val="tx1"/>
                </a:solidFill>
              </a:rPr>
              <a:t>dintre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aceste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puncte</a:t>
            </a:r>
            <a:r>
              <a:rPr lang="en-US" sz="1800" dirty="0">
                <a:solidFill>
                  <a:schemeClr val="tx1"/>
                </a:solidFill>
              </a:rPr>
              <a:t> forte ale </a:t>
            </a:r>
            <a:r>
              <a:rPr lang="en-US" sz="1800" dirty="0" err="1">
                <a:solidFill>
                  <a:schemeClr val="tx1"/>
                </a:solidFill>
              </a:rPr>
              <a:t>caracterului</a:t>
            </a:r>
            <a:r>
              <a:rPr lang="en-US" sz="1800" dirty="0">
                <a:solidFill>
                  <a:schemeClr val="tx1"/>
                </a:solidFill>
              </a:rPr>
              <a:t> le </a:t>
            </a:r>
            <a:r>
              <a:rPr lang="en-US" sz="1800" dirty="0" err="1">
                <a:solidFill>
                  <a:schemeClr val="tx1"/>
                </a:solidFill>
              </a:rPr>
              <a:t>posedă</a:t>
            </a:r>
            <a:r>
              <a:rPr lang="en-US" sz="1800" dirty="0">
                <a:solidFill>
                  <a:schemeClr val="tx1"/>
                </a:solidFill>
              </a:rPr>
              <a:t> din </a:t>
            </a:r>
            <a:r>
              <a:rPr lang="en-US" sz="1800" dirty="0" err="1">
                <a:solidFill>
                  <a:schemeClr val="tx1"/>
                </a:solidFill>
              </a:rPr>
              <a:t>abundență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și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apoi</a:t>
            </a:r>
            <a:r>
              <a:rPr lang="en-US" sz="1800" dirty="0">
                <a:solidFill>
                  <a:schemeClr val="tx1"/>
                </a:solidFill>
              </a:rPr>
              <a:t> le </a:t>
            </a:r>
            <a:r>
              <a:rPr lang="en-US" sz="1800" dirty="0" err="1">
                <a:solidFill>
                  <a:schemeClr val="tx1"/>
                </a:solidFill>
              </a:rPr>
              <a:t>folosesc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cât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mult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posibil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școală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în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petrecerea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timpului</a:t>
            </a:r>
            <a:r>
              <a:rPr lang="en-US" sz="1800" dirty="0">
                <a:solidFill>
                  <a:schemeClr val="tx1"/>
                </a:solidFill>
              </a:rPr>
              <a:t> liber, </a:t>
            </a:r>
            <a:r>
              <a:rPr lang="en-US" sz="1800" dirty="0" err="1">
                <a:solidFill>
                  <a:schemeClr val="tx1"/>
                </a:solidFill>
              </a:rPr>
              <a:t>în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relațiile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prietenii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familia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Elevii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susțin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testul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VIA Signature Strengths </a:t>
            </a:r>
            <a:r>
              <a:rPr lang="en-US" sz="1800" dirty="0" err="1">
                <a:solidFill>
                  <a:schemeClr val="tx1"/>
                </a:solidFill>
              </a:rPr>
              <a:t>pentru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copii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o-RO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  <a:hlinkClick r:id="rId5"/>
              </a:rPr>
              <a:t>www.authentichappiness</a:t>
            </a:r>
            <a:r>
              <a:rPr lang="ro-RO" sz="1800" dirty="0">
                <a:solidFill>
                  <a:schemeClr val="tx1"/>
                </a:solidFill>
                <a:hlinkClick r:id="rId5"/>
              </a:rPr>
              <a:t>.org</a:t>
            </a:r>
            <a:r>
              <a:rPr lang="ro-RO" sz="1800" dirty="0">
                <a:solidFill>
                  <a:schemeClr val="tx1"/>
                </a:solidFill>
              </a:rPr>
              <a:t>) al lui Martin Seligman </a:t>
            </a:r>
            <a:r>
              <a:rPr lang="en-US" sz="1800" dirty="0" err="1">
                <a:solidFill>
                  <a:schemeClr val="tx1"/>
                </a:solidFill>
              </a:rPr>
              <a:t>și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identifică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punctele</a:t>
            </a:r>
            <a:r>
              <a:rPr lang="en-US" sz="1800" dirty="0">
                <a:solidFill>
                  <a:schemeClr val="tx1"/>
                </a:solidFill>
              </a:rPr>
              <a:t> forte ale </a:t>
            </a:r>
            <a:r>
              <a:rPr lang="en-US" sz="1800" dirty="0" err="1">
                <a:solidFill>
                  <a:schemeClr val="tx1"/>
                </a:solidFill>
              </a:rPr>
              <a:t>caracterului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folosindu</a:t>
            </a:r>
            <a:r>
              <a:rPr lang="en-US" sz="1800" dirty="0">
                <a:solidFill>
                  <a:schemeClr val="tx1"/>
                </a:solidFill>
              </a:rPr>
              <a:t>-le </a:t>
            </a:r>
            <a:r>
              <a:rPr lang="en-US" sz="1800" dirty="0" err="1">
                <a:solidFill>
                  <a:schemeClr val="tx1"/>
                </a:solidFill>
              </a:rPr>
              <a:t>apoi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pentru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depășirea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provocărilor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zi</a:t>
            </a:r>
            <a:r>
              <a:rPr lang="en-US" sz="1800" dirty="0">
                <a:solidFill>
                  <a:schemeClr val="tx1"/>
                </a:solidFill>
              </a:rPr>
              <a:t> cu </a:t>
            </a:r>
            <a:r>
              <a:rPr lang="en-US" sz="1800" dirty="0" err="1">
                <a:solidFill>
                  <a:schemeClr val="tx1"/>
                </a:solidFill>
              </a:rPr>
              <a:t>zi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și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aplicându</a:t>
            </a:r>
            <a:r>
              <a:rPr lang="en-US" sz="1800" dirty="0">
                <a:solidFill>
                  <a:schemeClr val="tx1"/>
                </a:solidFill>
              </a:rPr>
              <a:t>-le </a:t>
            </a:r>
            <a:r>
              <a:rPr lang="en-US" sz="1800" dirty="0" err="1">
                <a:solidFill>
                  <a:schemeClr val="tx1"/>
                </a:solidFill>
              </a:rPr>
              <a:t>mereu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în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moduri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noi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ro-RO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</a:t>
            </a:r>
            <a:r>
              <a:rPr 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întărirea sentimentului capabilității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</a:rPr>
              <a:t>Desenul în orb</a:t>
            </a:r>
          </a:p>
          <a:p>
            <a:pPr marL="0" lvl="0" indent="0" algn="ctr">
              <a:buClr>
                <a:srgbClr val="009999"/>
              </a:buClr>
              <a:buNone/>
            </a:pPr>
            <a:endParaRPr lang="ro-RO" sz="1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70000"/>
              </a:lnSpc>
              <a:buClr>
                <a:srgbClr val="009999"/>
              </a:buClr>
              <a:buNone/>
            </a:pPr>
            <a:r>
              <a:rPr lang="ro-RO" dirty="0"/>
              <a:t>               </a:t>
            </a:r>
            <a:r>
              <a:rPr lang="en-US" dirty="0">
                <a:solidFill>
                  <a:schemeClr val="tx1"/>
                </a:solidFill>
              </a:rPr>
              <a:t>Este un </a:t>
            </a:r>
            <a:r>
              <a:rPr lang="en-US" dirty="0" err="1">
                <a:solidFill>
                  <a:schemeClr val="tx1"/>
                </a:solidFill>
              </a:rPr>
              <a:t>exercițiu</a:t>
            </a:r>
            <a:r>
              <a:rPr lang="en-US" dirty="0">
                <a:solidFill>
                  <a:schemeClr val="tx1"/>
                </a:solidFill>
              </a:rPr>
              <a:t> care </a:t>
            </a:r>
            <a:r>
              <a:rPr lang="en-US" dirty="0" err="1">
                <a:solidFill>
                  <a:schemeClr val="tx1"/>
                </a:solidFill>
              </a:rPr>
              <a:t>îi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ajuta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copii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înțeleagă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importanța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comunicări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specifice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Totodată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evidențiază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importante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răbdarea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voința</a:t>
            </a:r>
            <a:r>
              <a:rPr lang="en-US" dirty="0">
                <a:solidFill>
                  <a:schemeClr val="tx1"/>
                </a:solidFill>
              </a:rPr>
              <a:t> de a </a:t>
            </a:r>
            <a:r>
              <a:rPr lang="en-US" dirty="0" err="1">
                <a:solidFill>
                  <a:schemeClr val="tx1"/>
                </a:solidFill>
              </a:rPr>
              <a:t>explica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lucrurile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diferite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crea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mediu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învățării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Acest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exercițiu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conceput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a-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încuraja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copii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asculte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reciproc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atunci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când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comunică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exersând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astfel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abilitățile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sociale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o-RO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Tehnici </a:t>
            </a:r>
            <a:r>
              <a:rPr 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dezvoltă (auto)reglarea emoțională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</a:rPr>
              <a:t>Termometrul emoțiilor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</a:rPr>
              <a:t>Localizarea emoțiilor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ro-RO" sz="2800" dirty="0">
                <a:solidFill>
                  <a:schemeClr val="tx1"/>
                </a:solidFill>
              </a:rPr>
              <a:t>Pozițiile </a:t>
            </a:r>
            <a:r>
              <a:rPr lang="en-US" sz="2800" dirty="0" err="1">
                <a:solidFill>
                  <a:schemeClr val="tx1"/>
                </a:solidFill>
              </a:rPr>
              <a:t>puterii</a:t>
            </a:r>
            <a:endParaRPr lang="ro-R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420" y="830472"/>
            <a:ext cx="7315200" cy="18247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care dezvoltă (auto)reglarea emoțională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</a:rPr>
              <a:t>Termometrul</a:t>
            </a:r>
            <a:r>
              <a:rPr lang="ro-RO" sz="2800" dirty="0">
                <a:solidFill>
                  <a:schemeClr val="tx1"/>
                </a:solidFill>
              </a:rPr>
              <a:t> emoțiilor</a:t>
            </a:r>
          </a:p>
          <a:p>
            <a:pPr marL="0" lvl="0" indent="0" algn="ctr">
              <a:buClr>
                <a:srgbClr val="009999"/>
              </a:buClr>
              <a:buNone/>
            </a:pPr>
            <a:endParaRPr lang="ro-RO" sz="1600" dirty="0">
              <a:solidFill>
                <a:srgbClr val="000000"/>
              </a:solidFill>
            </a:endParaRPr>
          </a:p>
          <a:p>
            <a:pPr marL="0" lvl="0" indent="0" algn="ctr">
              <a:buClr>
                <a:srgbClr val="009999"/>
              </a:buClr>
              <a:buNone/>
            </a:pPr>
            <a:r>
              <a:rPr lang="pt-BR" sz="1600" dirty="0">
                <a:solidFill>
                  <a:srgbClr val="000000"/>
                </a:solidFill>
              </a:rPr>
              <a:t>● </a:t>
            </a:r>
            <a:r>
              <a:rPr lang="pt-BR" sz="1800" dirty="0">
                <a:solidFill>
                  <a:srgbClr val="000000"/>
                </a:solidFill>
              </a:rPr>
              <a:t>Colorează termometrele de mai jos pentru a arăta cât de intens simți fiecare emoție:</a:t>
            </a:r>
            <a:endParaRPr lang="ro-RO" sz="18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72" y="2655202"/>
            <a:ext cx="5686425" cy="32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420" y="830472"/>
            <a:ext cx="7315200" cy="182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care dezvoltă (auto)reglarea emoțională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Pozi</a:t>
            </a:r>
            <a:r>
              <a:rPr lang="ro-RO" sz="2400" dirty="0">
                <a:solidFill>
                  <a:schemeClr val="tx1"/>
                </a:solidFill>
              </a:rPr>
              <a:t>țiile puterii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18" y="2537594"/>
            <a:ext cx="2109097" cy="315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5"/>
          <a:stretch/>
        </p:blipFill>
        <p:spPr bwMode="auto">
          <a:xfrm>
            <a:off x="6141106" y="2497508"/>
            <a:ext cx="2329654" cy="34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 bwMode="auto">
          <a:xfrm>
            <a:off x="8808628" y="2537594"/>
            <a:ext cx="2623846" cy="31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7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419" y="830472"/>
            <a:ext cx="7818475" cy="552587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Tehnici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mindfulness și sănătate mintală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Desenează-ți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respirația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Jurnalul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minți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sănătoase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Platoul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minții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sănătoase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Copacul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Borcanul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recunoștinței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Trei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lucruri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bune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Jurnalul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reflecție</a:t>
            </a:r>
            <a:endParaRPr lang="ro-RO" sz="2400" dirty="0">
              <a:solidFill>
                <a:schemeClr val="tx1"/>
              </a:solidFill>
            </a:endParaRP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</a:rPr>
              <a:t>Momentele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aur</a:t>
            </a:r>
            <a:endParaRPr lang="ro-RO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o-R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Asigurarea calității prin crearea stării de </a:t>
            </a:r>
            <a:r>
              <a:rPr lang="ro-RO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bine</a:t>
            </a:r>
            <a: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:</a:t>
            </a:r>
            <a:b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/>
            </a:r>
            <a:b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A. </a:t>
            </a:r>
            <a:r>
              <a:rPr lang="ro-RO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Context </a:t>
            </a:r>
            <a: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legislativ. </a:t>
            </a:r>
            <a: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/>
            </a:r>
            <a:b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/>
            </a:r>
            <a:br>
              <a:rPr lang="ro-RO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</a:br>
            <a: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B. </a:t>
            </a:r>
            <a:r>
              <a:rPr lang="en-US" dirty="0" err="1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Tehnici</a:t>
            </a:r>
            <a:r>
              <a:rPr lang="en-US" dirty="0" smtClean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de </a:t>
            </a:r>
            <a:r>
              <a:rPr lang="en-US" dirty="0" err="1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implementare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34AE0755-350E-A881-D67C-513DA90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B9CF-8EF9-48F3-9670-531BB468A3EE}" type="datetime8">
              <a:rPr lang="ro-RO" smtClean="0"/>
              <a:t>29.11.2023 12:33</a:t>
            </a:fld>
            <a:endParaRPr lang="en-US" dirty="0"/>
          </a:p>
        </p:txBody>
      </p:sp>
      <p:pic>
        <p:nvPicPr>
          <p:cNvPr id="10" name="Content Placeholder 9" descr="https://3.bp.blogspot.com/-5MCgGfNLNjs/XBfK4iRPZfI/AAAAAAAAexA/0DQ0MynITOsgHfihpsX7HETrXhgMjZTtwCEwYBhgL/s640/IMG_9610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41" y="1123837"/>
            <a:ext cx="4009524" cy="4377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6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o-RO" sz="4000" dirty="0" smtClean="0"/>
              <a:t>Bunăstarea elevului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29.11.2023 12:33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420" y="830472"/>
            <a:ext cx="7496928" cy="140771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o-R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Tehnici de mindfulness și sănătate mintală</a:t>
            </a:r>
          </a:p>
          <a:p>
            <a:pPr lvl="0" algn="ctr">
              <a:buClr>
                <a:srgbClr val="009999"/>
              </a:buCl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/>
                </a:solidFill>
              </a:rPr>
              <a:t>Momentele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 </a:t>
            </a:r>
            <a:r>
              <a:rPr lang="en-US" sz="2400" dirty="0" err="1">
                <a:solidFill>
                  <a:schemeClr val="tx1"/>
                </a:solidFill>
              </a:rPr>
              <a:t>aur</a:t>
            </a:r>
            <a:endParaRPr lang="ro-RO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o-R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27" y="1794033"/>
            <a:ext cx="6210300" cy="44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2800" b="1" dirty="0"/>
              <a:t>Concluzii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183459" cy="2863830"/>
          </a:xfrm>
        </p:spPr>
        <p:txBody>
          <a:bodyPr/>
          <a:lstStyle/>
          <a:p>
            <a:pPr algn="just"/>
            <a:r>
              <a:rPr lang="ro-RO" dirty="0">
                <a:solidFill>
                  <a:schemeClr val="tx1"/>
                </a:solidFill>
              </a:rPr>
              <a:t>s</a:t>
            </a:r>
            <a:r>
              <a:rPr lang="ro-RO" dirty="0" smtClean="0">
                <a:solidFill>
                  <a:schemeClr val="tx1"/>
                </a:solidFill>
              </a:rPr>
              <a:t>tarea </a:t>
            </a:r>
            <a:r>
              <a:rPr lang="ro-RO" dirty="0">
                <a:solidFill>
                  <a:schemeClr val="tx1"/>
                </a:solidFill>
              </a:rPr>
              <a:t>de bine a profesorilor și a elevilor reprezintă o garanție a succesului școlar, care facilitează integrarea copiilor de azi, viitorii adulți de mâine.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starea de bine la locul de muncă înseamnă un învățământ de calitate.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</a:rPr>
              <a:t>cultivarea </a:t>
            </a:r>
            <a:r>
              <a:rPr lang="ro-RO" dirty="0">
                <a:solidFill>
                  <a:schemeClr val="tx1"/>
                </a:solidFill>
              </a:rPr>
              <a:t>stării de bine trebuie să devină o preocupare constantă a școlii viitorului.</a:t>
            </a:r>
            <a:endParaRPr lang="en-US" b="1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D707945-B2C6-B0AB-6BA7-255E2122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102E-F5D2-4FDD-84EE-B8394174BE99}" type="datetime8">
              <a:rPr lang="ro-RO" smtClean="0"/>
              <a:t>29.11.2023 12:33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14253" r="13671" b="7146"/>
          <a:stretch/>
        </p:blipFill>
        <p:spPr bwMode="auto">
          <a:xfrm>
            <a:off x="6694871" y="2897980"/>
            <a:ext cx="4704727" cy="33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V</a:t>
            </a:r>
            <a:r>
              <a:rPr lang="ro-RO" sz="2800" b="1" dirty="0" smtClean="0"/>
              <a:t>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mul</a:t>
            </a:r>
            <a:r>
              <a:rPr lang="ro-RO" sz="2800" b="1" dirty="0" smtClean="0"/>
              <a:t>ț</a:t>
            </a:r>
            <a:r>
              <a:rPr lang="en-US" sz="2800" b="1" dirty="0" err="1" smtClean="0"/>
              <a:t>umesc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pentru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aten</a:t>
            </a:r>
            <a:r>
              <a:rPr lang="ro-RO" sz="2800" b="1" dirty="0" smtClean="0"/>
              <a:t>ție!</a:t>
            </a:r>
            <a:endParaRPr lang="ro-RO" sz="2800" b="1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D707945-B2C6-B0AB-6BA7-255E2122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102E-F5D2-4FDD-84EE-B8394174BE99}" type="datetime8">
              <a:rPr lang="ro-RO" smtClean="0"/>
              <a:t>29.11.2023 12:33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23" y="767637"/>
            <a:ext cx="4464152" cy="53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</a:t>
            </a:r>
            <a:r>
              <a:rPr lang="ro-RO" dirty="0"/>
              <a:t>înțelegeți prin conceptul de </a:t>
            </a:r>
            <a:r>
              <a:rPr lang="en-US" dirty="0"/>
              <a:t>“</a:t>
            </a:r>
            <a:r>
              <a:rPr lang="ro-RO" dirty="0"/>
              <a:t>stare de bine</a:t>
            </a:r>
            <a:r>
              <a:rPr lang="en-US" dirty="0"/>
              <a:t>”</a:t>
            </a:r>
            <a:r>
              <a:rPr lang="ro-RO" dirty="0"/>
              <a:t> (wellbeing, bunăstare) </a:t>
            </a:r>
            <a:r>
              <a:rPr lang="en-US" dirty="0"/>
              <a:t>?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030" name="Picture 6" descr="Sănătatea, o stare de bine generală |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7531"/>
          <a:stretch/>
        </p:blipFill>
        <p:spPr bwMode="auto">
          <a:xfrm>
            <a:off x="4504191" y="1272582"/>
            <a:ext cx="6257594" cy="41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34AE0755-350E-A881-D67C-513DA90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B9CF-8EF9-48F3-9670-531BB468A3EE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Starea de bine- definiri posibile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"o stare dinamică, caracterizată de experimentarea de către elevi a abilității și a oportunității de a-și împlini scopurile personale și sociale"- Organizația pentru Cooperare și Dezvoltare Economică (OECD)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"ansamblul funcționalităților și capacităților psihologice, cognitive, materiale, sociale și fizice de care au nevoie elevii pentru a trăi o viață fericită și împlinită" (Borgonovi, 2016, rapoartele PISA, OECD)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"starea de bine este prezentă atunci când o persoană își realizează potențialul, este rezilientă în confruntarea cu stresul cotidian, se preocupă de stare de bine fizică și are sentimentul conexiunii și apartenenței la comunitate. Acesta reprezintă un mod </a:t>
            </a:r>
            <a:r>
              <a:rPr lang="en-US" dirty="0">
                <a:solidFill>
                  <a:schemeClr val="tx1"/>
                </a:solidFill>
              </a:rPr>
              <a:t>&lt;&lt;</a:t>
            </a:r>
            <a:r>
              <a:rPr lang="ro-RO" dirty="0">
                <a:solidFill>
                  <a:schemeClr val="tx1"/>
                </a:solidFill>
              </a:rPr>
              <a:t>fluid&gt;&gt; de a fi care necesită atenție și preocupare pe tot parcursul vieții"- Organizația Mondială a Sănătății (2001)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52BDB83A-BE48-B6F0-6EA3-556F7611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383F-9E02-43E1-A1A0-406D0A88D57B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Ce </a:t>
            </a:r>
            <a:r>
              <a:rPr lang="ro-RO" dirty="0"/>
              <a:t>vă face să vă simțiți bine la școală</a:t>
            </a:r>
            <a:r>
              <a:rPr lang="en-US" dirty="0"/>
              <a:t>?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- </a:t>
            </a:r>
            <a:r>
              <a:rPr lang="ro-RO" dirty="0" smtClean="0"/>
              <a:t>elev</a:t>
            </a:r>
            <a:r>
              <a:rPr lang="en-US" dirty="0" smtClean="0"/>
              <a:t>/student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- </a:t>
            </a:r>
            <a:r>
              <a:rPr lang="ro-RO" dirty="0" smtClean="0"/>
              <a:t>profesor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ro-RO" dirty="0" smtClean="0"/>
              <a:t>părinte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>- director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1" name="Content Placeholder 10" descr="Imagini cu Reteta pentru stare de bine si sanatate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797446"/>
            <a:ext cx="7315200" cy="32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03621C5A-7C1C-4F04-E3DF-5D11DE95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B1A0-1C88-446D-8FF7-627467984216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Factori ai stării de bine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disciplina (inclusiv punctualitatea)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>
                <a:solidFill>
                  <a:schemeClr val="tx1"/>
                </a:solidFill>
              </a:rPr>
              <a:t>ordinea și predictibilitatea (pe bază de reguli)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r>
              <a:rPr lang="ro-RO" b="1" dirty="0">
                <a:solidFill>
                  <a:schemeClr val="tx1"/>
                </a:solidFill>
              </a:rPr>
              <a:t>perseverenț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ro-RO" b="1" dirty="0">
                <a:solidFill>
                  <a:schemeClr val="tx1"/>
                </a:solidFill>
              </a:rPr>
              <a:t> și efort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 (incluzând temerile și frustrările asociate unui parcurs de învățare presărat cu obstacole) și nicidecum pe bunul plac al persoanei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ro-RO" b="1" dirty="0">
                <a:solidFill>
                  <a:schemeClr val="tx1"/>
                </a:solidFill>
              </a:rPr>
              <a:t>moțiile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inclusiv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negative (cu condiția să nu fie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permanente și foarte puternice)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9" name="Picture 8" descr="Слайд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62" y="3225918"/>
            <a:ext cx="3082834" cy="29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36776D4-BD6C-2C3B-19EE-ABEFF6A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2B45-7AA3-40C4-B1B0-89FDC436948F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o-RO" b="1" dirty="0"/>
              <a:t>Proiectul RODAWELL-2018 </a:t>
            </a: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Universitatea din București, Facultatea de Psihoogie și Științele Educației și VIA University College din Danemarca.</a:t>
            </a:r>
          </a:p>
          <a:p>
            <a:r>
              <a:rPr lang="ro-RO" dirty="0">
                <a:solidFill>
                  <a:schemeClr val="tx1"/>
                </a:solidFill>
              </a:rPr>
              <a:t>Colaborare pentru starea de bine a elevilor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4 piloni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o-RO" dirty="0">
                <a:solidFill>
                  <a:schemeClr val="tx1"/>
                </a:solidFill>
              </a:rPr>
              <a:t> interacțiunea, autonomia</a:t>
            </a:r>
            <a:r>
              <a:rPr lang="en-US" dirty="0">
                <a:solidFill>
                  <a:schemeClr val="tx1"/>
                </a:solidFill>
              </a:rPr>
              <a:t>, m</a:t>
            </a:r>
            <a:r>
              <a:rPr lang="ro-RO" dirty="0">
                <a:solidFill>
                  <a:schemeClr val="tx1"/>
                </a:solidFill>
              </a:rPr>
              <a:t>ediul de învățare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incluziunea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r>
              <a:rPr lang="ro-RO" dirty="0">
                <a:solidFill>
                  <a:schemeClr val="tx1"/>
                </a:solidFill>
              </a:rPr>
              <a:t>16 principi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  <a:p>
            <a:pPr marL="0" indent="0">
              <a:buNone/>
            </a:pPr>
            <a:r>
              <a:rPr lang="ro-RO" dirty="0">
                <a:hlinkClick r:id="rId5"/>
              </a:rPr>
              <a:t>https://rodawell.fpse.unibuc.ro/</a:t>
            </a: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ro-RO" dirty="0">
                <a:hlinkClick r:id="rId5"/>
              </a:rPr>
              <a:t>wp-content/uploads/2019/04/</a:t>
            </a: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ro-RO" dirty="0">
                <a:hlinkClick r:id="rId5"/>
              </a:rPr>
              <a:t>RODAWELL.pdf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10" name="Content Placeholder 12" descr="Ghidul „Educație cu stare de bine” – RODAWELL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5" y="2247673"/>
            <a:ext cx="3763113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28474B8-2A87-8378-1E3C-A1C709B8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E756-AFE0-4760-AB4D-03B1052DE7C8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Obiectivul </a:t>
            </a:r>
            <a:r>
              <a:rPr lang="ro-RO" dirty="0">
                <a:solidFill>
                  <a:schemeClr val="tx1"/>
                </a:solidFill>
              </a:rPr>
              <a:t>ARACIP este de a realiza evaluarea externă a calității pentru unitățile de învățământ preuniversitar.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La finele anului 2020, au fost aprobate</a:t>
            </a:r>
            <a:r>
              <a:rPr lang="en-US" dirty="0">
                <a:solidFill>
                  <a:schemeClr val="tx1"/>
                </a:solidFill>
              </a:rPr>
              <a:t> (HG n</a:t>
            </a:r>
            <a:r>
              <a:rPr lang="ro-RO" dirty="0">
                <a:solidFill>
                  <a:schemeClr val="tx1"/>
                </a:solidFill>
              </a:rPr>
              <a:t>r.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994/2020 privind aprobarea standardelor de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autorizare de funcționare provizorie și a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standardelor de acreditare și de evaluare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externă periodică în învățământul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ro-RO" dirty="0" smtClean="0">
                <a:solidFill>
                  <a:schemeClr val="tx1"/>
                </a:solidFill>
              </a:rPr>
              <a:t>reuniversitar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ro-RO" dirty="0">
                <a:solidFill>
                  <a:schemeClr val="tx1"/>
                </a:solidFill>
              </a:rPr>
              <a:t>, noi standarde de calitate, care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au </a:t>
            </a:r>
            <a:r>
              <a:rPr lang="en-US" dirty="0" err="1">
                <a:solidFill>
                  <a:schemeClr val="tx1"/>
                </a:solidFill>
              </a:rPr>
              <a:t>intrat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în vigoare începând cu anul școlar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2021-2022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11" name="Picture 10" descr="C:\Users\mariu\Downloads\WhatsApp Image 2022-11-15 at 05.49.1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7" y="1769124"/>
            <a:ext cx="3078480" cy="4056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2815BD7-52D7-845B-7EF3-5C5E168C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54CB-5DBD-457B-8A94-21619F72264F}" type="datetime8">
              <a:rPr lang="ro-RO" smtClean="0"/>
              <a:t>29.11.2023 12:33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u">
  <a:themeElements>
    <a:clrScheme name="Particularizare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99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u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u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TM03457475[[fn=Cadru]]</Template>
  <TotalTime>3223</TotalTime>
  <Words>3086</Words>
  <Application>Microsoft Office PowerPoint</Application>
  <PresentationFormat>Widescreen</PresentationFormat>
  <Paragraphs>313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Corbel</vt:lpstr>
      <vt:lpstr>Times New Roman</vt:lpstr>
      <vt:lpstr>Wingdings</vt:lpstr>
      <vt:lpstr>Wingdings 2</vt:lpstr>
      <vt:lpstr>Cadru</vt:lpstr>
      <vt:lpstr>Starea de bine ca politică de management</vt:lpstr>
      <vt:lpstr>Noi = Rezultate mai bune</vt:lpstr>
      <vt:lpstr>Asigurarea calității prin crearea stării de bine:  A. Context legislativ.   B. Tehnici de implementare</vt:lpstr>
      <vt:lpstr>Ce înțelegeți prin conceptul de “stare de bine” (wellbeing, bunăstare) ?</vt:lpstr>
      <vt:lpstr>Starea de bine- definiri posibile</vt:lpstr>
      <vt:lpstr>Ce vă face să vă simțiți bine la școală?  - elev/student - profesor - părinte - director</vt:lpstr>
      <vt:lpstr>Factori ai stării de bine</vt:lpstr>
      <vt:lpstr>Experiențe  Proiectul RODAWELL-2018  </vt:lpstr>
      <vt:lpstr>Experiențe legislative   ARACIP- 2021</vt:lpstr>
      <vt:lpstr>Experiențe legislative   ARACIP- 2021</vt:lpstr>
      <vt:lpstr>Experiențe legislative   ARACIP- 2021</vt:lpstr>
      <vt:lpstr>Experiențe legislative   ARACIP- 2021</vt:lpstr>
      <vt:lpstr>  Legislație recomandată de ARACIP   </vt:lpstr>
      <vt:lpstr>  Legislația în perspectivă   </vt:lpstr>
      <vt:lpstr>   Noutăți curriculare    </vt:lpstr>
      <vt:lpstr>   Noutăți curriculare    </vt:lpstr>
      <vt:lpstr>B. Tehnici de implementare a stării de bine      </vt:lpstr>
      <vt:lpstr>    Bunăstarea profesorului     </vt:lpstr>
      <vt:lpstr>    Bunăstarea profesorului     </vt:lpstr>
      <vt:lpstr>    Bunăstarea profesorului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    Bunăstarea elevului     </vt:lpstr>
      <vt:lpstr>Concluzii</vt:lpstr>
      <vt:lpstr>Vă mulțumesc pentru atenție!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Starea de bine ca politică de management</dc:title>
  <dc:creator>Marian Dobrescu</dc:creator>
  <cp:lastModifiedBy>mihaela</cp:lastModifiedBy>
  <cp:revision>48</cp:revision>
  <dcterms:created xsi:type="dcterms:W3CDTF">2022-11-06T14:31:55Z</dcterms:created>
  <dcterms:modified xsi:type="dcterms:W3CDTF">2023-11-29T10:34:24Z</dcterms:modified>
</cp:coreProperties>
</file>